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Lst>
  <p:sldSz cy="6858000" cx="12192000"/>
  <p:notesSz cx="6858000" cy="9144000"/>
  <p:embeddedFontLst>
    <p:embeddedFont>
      <p:font typeface="Playfair Display"/>
      <p:regular r:id="rId97"/>
      <p:bold r:id="rId98"/>
      <p:italic r:id="rId99"/>
      <p:boldItalic r:id="rId100"/>
    </p:embeddedFont>
    <p:embeddedFont>
      <p:font typeface="Helvetica Neue"/>
      <p:bold r:id="rId101"/>
      <p:boldItalic r:id="rId102"/>
    </p:embeddedFont>
    <p:embeddedFont>
      <p:font typeface="Arial Black"/>
      <p:regular r:id="rId10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104" roundtripDataSignature="AMtx7mitpgVr5to24+63Rg2wzMKXbzy7h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4" Type="http://customschemas.google.com/relationships/presentationmetadata" Target="meta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ArialBlack-regular.fntdata"/><Relationship Id="rId102" Type="http://schemas.openxmlformats.org/officeDocument/2006/relationships/font" Target="fonts/HelveticaNeue-boldItalic.fntdata"/><Relationship Id="rId101" Type="http://schemas.openxmlformats.org/officeDocument/2006/relationships/font" Target="fonts/HelveticaNeue-bold.fntdata"/><Relationship Id="rId100" Type="http://schemas.openxmlformats.org/officeDocument/2006/relationships/font" Target="fonts/PlayfairDisplay-bold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font" Target="fonts/PlayfairDisplay-regular.fntdata"/><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font" Target="fonts/PlayfairDisplay-italic.fntdata"/><Relationship Id="rId10" Type="http://schemas.openxmlformats.org/officeDocument/2006/relationships/slide" Target="slides/slide5.xml"/><Relationship Id="rId98" Type="http://schemas.openxmlformats.org/officeDocument/2006/relationships/font" Target="fonts/PlayfairDisplay-bold.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9" name="Google Shape;449;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 name="Google Shape;476;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3" name="Google Shape;483;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3" name="Google Shape;503;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0" name="Google Shape;510;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8" name="Google Shape;518;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4" name="Google Shape;524;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1" name="Google Shape;531;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8" name="Google Shape;538;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5" name="Google Shape;545;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1" name="Google Shape;551;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7" name="Google Shape;557;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3" name="Google Shape;563;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2" name="Google Shape;572;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9" name="Google Shape;579;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6" name="Google Shape;586;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3" name="Google Shape;593;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9" name="Google Shape;599;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5" name="Google Shape;605;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1" name="Google Shape;611;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7" name="Google Shape;617;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3" name="Google Shape;623;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9" name="Google Shape;629;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5" name="Google Shape;635;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1" name="Google Shape;641;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7" name="Google Shape;647;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3" name="Google Shape;653;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p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9" name="Google Shape;659;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5" name="Google Shape;665;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4" name="Google Shape;674;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1" name="Google Shape;681;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8" name="Google Shape;688;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5" name="Google Shape;695;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p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2" name="Google Shape;702;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p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1" name="Google Shape;711;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9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9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 name="Google Shape;22;p9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9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9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4" name="Shape 74"/>
        <p:cNvGrpSpPr/>
        <p:nvPr/>
      </p:nvGrpSpPr>
      <p:grpSpPr>
        <a:xfrm>
          <a:off x="0" y="0"/>
          <a:ext cx="0" cy="0"/>
          <a:chOff x="0" y="0"/>
          <a:chExt cx="0" cy="0"/>
        </a:xfrm>
      </p:grpSpPr>
      <p:sp>
        <p:nvSpPr>
          <p:cNvPr id="75" name="Google Shape;75;p10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02"/>
          <p:cNvSpPr/>
          <p:nvPr>
            <p:ph idx="2" type="pic"/>
          </p:nvPr>
        </p:nvSpPr>
        <p:spPr>
          <a:xfrm>
            <a:off x="5183188" y="987425"/>
            <a:ext cx="6172200" cy="4873625"/>
          </a:xfrm>
          <a:prstGeom prst="rect">
            <a:avLst/>
          </a:prstGeom>
          <a:noFill/>
          <a:ln>
            <a:noFill/>
          </a:ln>
        </p:spPr>
      </p:sp>
      <p:sp>
        <p:nvSpPr>
          <p:cNvPr id="77" name="Google Shape;77;p10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8" name="Google Shape;78;p10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0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0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1" name="Shape 81"/>
        <p:cNvGrpSpPr/>
        <p:nvPr/>
      </p:nvGrpSpPr>
      <p:grpSpPr>
        <a:xfrm>
          <a:off x="0" y="0"/>
          <a:ext cx="0" cy="0"/>
          <a:chOff x="0" y="0"/>
          <a:chExt cx="0" cy="0"/>
        </a:xfrm>
      </p:grpSpPr>
      <p:sp>
        <p:nvSpPr>
          <p:cNvPr id="82" name="Google Shape;82;p10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10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10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0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0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7" name="Shape 87"/>
        <p:cNvGrpSpPr/>
        <p:nvPr/>
      </p:nvGrpSpPr>
      <p:grpSpPr>
        <a:xfrm>
          <a:off x="0" y="0"/>
          <a:ext cx="0" cy="0"/>
          <a:chOff x="0" y="0"/>
          <a:chExt cx="0" cy="0"/>
        </a:xfrm>
      </p:grpSpPr>
      <p:sp>
        <p:nvSpPr>
          <p:cNvPr id="88" name="Google Shape;88;p10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10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 name="Google Shape;90;p10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0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0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9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9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9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9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9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1" name="Shape 31"/>
        <p:cNvGrpSpPr/>
        <p:nvPr/>
      </p:nvGrpSpPr>
      <p:grpSpPr>
        <a:xfrm>
          <a:off x="0" y="0"/>
          <a:ext cx="0" cy="0"/>
          <a:chOff x="0" y="0"/>
          <a:chExt cx="0" cy="0"/>
        </a:xfrm>
      </p:grpSpPr>
      <p:sp>
        <p:nvSpPr>
          <p:cNvPr id="32" name="Google Shape;32;p95"/>
          <p:cNvSpPr txBox="1"/>
          <p:nvPr>
            <p:ph type="title"/>
          </p:nvPr>
        </p:nvSpPr>
        <p:spPr>
          <a:xfrm>
            <a:off x="1727200" y="609600"/>
            <a:ext cx="8636000" cy="1143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9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9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9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200">
                <a:solidFill>
                  <a:srgbClr val="888888"/>
                </a:solidFill>
                <a:latin typeface="Calibri"/>
                <a:ea typeface="Calibri"/>
                <a:cs typeface="Calibri"/>
                <a:sym typeface="Calibri"/>
              </a:defRPr>
            </a:lvl1pPr>
            <a:lvl2pPr indent="0" lvl="1" marL="0" marR="0" algn="r">
              <a:spcBef>
                <a:spcPts val="0"/>
              </a:spcBef>
              <a:buNone/>
              <a:defRPr sz="1200">
                <a:solidFill>
                  <a:srgbClr val="888888"/>
                </a:solidFill>
                <a:latin typeface="Calibri"/>
                <a:ea typeface="Calibri"/>
                <a:cs typeface="Calibri"/>
                <a:sym typeface="Calibri"/>
              </a:defRPr>
            </a:lvl2pPr>
            <a:lvl3pPr indent="0" lvl="2" marL="0" marR="0" algn="r">
              <a:spcBef>
                <a:spcPts val="0"/>
              </a:spcBef>
              <a:buNone/>
              <a:defRPr sz="1200">
                <a:solidFill>
                  <a:srgbClr val="888888"/>
                </a:solidFill>
                <a:latin typeface="Calibri"/>
                <a:ea typeface="Calibri"/>
                <a:cs typeface="Calibri"/>
                <a:sym typeface="Calibri"/>
              </a:defRPr>
            </a:lvl3pPr>
            <a:lvl4pPr indent="0" lvl="3" marL="0" marR="0" algn="r">
              <a:spcBef>
                <a:spcPts val="0"/>
              </a:spcBef>
              <a:buNone/>
              <a:defRPr sz="1200">
                <a:solidFill>
                  <a:srgbClr val="888888"/>
                </a:solidFill>
                <a:latin typeface="Calibri"/>
                <a:ea typeface="Calibri"/>
                <a:cs typeface="Calibri"/>
                <a:sym typeface="Calibri"/>
              </a:defRPr>
            </a:lvl4pPr>
            <a:lvl5pPr indent="0" lvl="4" marL="0" marR="0" algn="r">
              <a:spcBef>
                <a:spcPts val="0"/>
              </a:spcBef>
              <a:buNone/>
              <a:defRPr sz="1200">
                <a:solidFill>
                  <a:srgbClr val="888888"/>
                </a:solidFill>
                <a:latin typeface="Calibri"/>
                <a:ea typeface="Calibri"/>
                <a:cs typeface="Calibri"/>
                <a:sym typeface="Calibri"/>
              </a:defRPr>
            </a:lvl5pPr>
            <a:lvl6pPr indent="0" lvl="5" marL="0" marR="0" algn="r">
              <a:spcBef>
                <a:spcPts val="0"/>
              </a:spcBef>
              <a:buNone/>
              <a:defRPr sz="1200">
                <a:solidFill>
                  <a:srgbClr val="888888"/>
                </a:solidFill>
                <a:latin typeface="Calibri"/>
                <a:ea typeface="Calibri"/>
                <a:cs typeface="Calibri"/>
                <a:sym typeface="Calibri"/>
              </a:defRPr>
            </a:lvl6pPr>
            <a:lvl7pPr indent="0" lvl="6" marL="0" marR="0" algn="r">
              <a:spcBef>
                <a:spcPts val="0"/>
              </a:spcBef>
              <a:buNone/>
              <a:defRPr sz="1200">
                <a:solidFill>
                  <a:srgbClr val="888888"/>
                </a:solidFill>
                <a:latin typeface="Calibri"/>
                <a:ea typeface="Calibri"/>
                <a:cs typeface="Calibri"/>
                <a:sym typeface="Calibri"/>
              </a:defRPr>
            </a:lvl7pPr>
            <a:lvl8pPr indent="0" lvl="7" marL="0" marR="0" algn="r">
              <a:spcBef>
                <a:spcPts val="0"/>
              </a:spcBef>
              <a:buNone/>
              <a:defRPr sz="1200">
                <a:solidFill>
                  <a:srgbClr val="888888"/>
                </a:solidFill>
                <a:latin typeface="Calibri"/>
                <a:ea typeface="Calibri"/>
                <a:cs typeface="Calibri"/>
                <a:sym typeface="Calibri"/>
              </a:defRPr>
            </a:lvl8pPr>
            <a:lvl9pPr indent="0" lvl="8" marL="0" marR="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2425">
              <a:solidFill>
                <a:schemeClr val="dk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sp>
        <p:nvSpPr>
          <p:cNvPr id="37" name="Google Shape;37;p9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9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9" name="Google Shape;39;p9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9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9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2" name="Shape 42"/>
        <p:cNvGrpSpPr/>
        <p:nvPr/>
      </p:nvGrpSpPr>
      <p:grpSpPr>
        <a:xfrm>
          <a:off x="0" y="0"/>
          <a:ext cx="0" cy="0"/>
          <a:chOff x="0" y="0"/>
          <a:chExt cx="0" cy="0"/>
        </a:xfrm>
      </p:grpSpPr>
      <p:sp>
        <p:nvSpPr>
          <p:cNvPr id="43" name="Google Shape;43;p9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9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9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9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9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9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 name="Shape 49"/>
        <p:cNvGrpSpPr/>
        <p:nvPr/>
      </p:nvGrpSpPr>
      <p:grpSpPr>
        <a:xfrm>
          <a:off x="0" y="0"/>
          <a:ext cx="0" cy="0"/>
          <a:chOff x="0" y="0"/>
          <a:chExt cx="0" cy="0"/>
        </a:xfrm>
      </p:grpSpPr>
      <p:sp>
        <p:nvSpPr>
          <p:cNvPr id="50" name="Google Shape;50;p9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9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 name="Google Shape;52;p9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9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 name="Google Shape;54;p9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9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9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9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8" name="Shape 58"/>
        <p:cNvGrpSpPr/>
        <p:nvPr/>
      </p:nvGrpSpPr>
      <p:grpSpPr>
        <a:xfrm>
          <a:off x="0" y="0"/>
          <a:ext cx="0" cy="0"/>
          <a:chOff x="0" y="0"/>
          <a:chExt cx="0" cy="0"/>
        </a:xfrm>
      </p:grpSpPr>
      <p:sp>
        <p:nvSpPr>
          <p:cNvPr id="59" name="Google Shape;59;p9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9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9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 name="Shape 63"/>
        <p:cNvGrpSpPr/>
        <p:nvPr/>
      </p:nvGrpSpPr>
      <p:grpSpPr>
        <a:xfrm>
          <a:off x="0" y="0"/>
          <a:ext cx="0" cy="0"/>
          <a:chOff x="0" y="0"/>
          <a:chExt cx="0" cy="0"/>
        </a:xfrm>
      </p:grpSpPr>
      <p:sp>
        <p:nvSpPr>
          <p:cNvPr id="64" name="Google Shape;64;p10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0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7" name="Shape 67"/>
        <p:cNvGrpSpPr/>
        <p:nvPr/>
      </p:nvGrpSpPr>
      <p:grpSpPr>
        <a:xfrm>
          <a:off x="0" y="0"/>
          <a:ext cx="0" cy="0"/>
          <a:chOff x="0" y="0"/>
          <a:chExt cx="0" cy="0"/>
        </a:xfrm>
      </p:grpSpPr>
      <p:sp>
        <p:nvSpPr>
          <p:cNvPr id="68" name="Google Shape;68;p10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10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0" name="Google Shape;70;p10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 name="Google Shape;71;p10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0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0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9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9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9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9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9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grpSp>
        <p:nvGrpSpPr>
          <p:cNvPr id="15" name="Google Shape;15;p92"/>
          <p:cNvGrpSpPr/>
          <p:nvPr/>
        </p:nvGrpSpPr>
        <p:grpSpPr>
          <a:xfrm>
            <a:off x="0" y="0"/>
            <a:ext cx="12192000" cy="6858000"/>
            <a:chOff x="0" y="0"/>
            <a:chExt cx="12192000" cy="6858000"/>
          </a:xfrm>
        </p:grpSpPr>
        <p:sp>
          <p:nvSpPr>
            <p:cNvPr id="16" name="Google Shape;16;p92"/>
            <p:cNvSpPr/>
            <p:nvPr/>
          </p:nvSpPr>
          <p:spPr>
            <a:xfrm>
              <a:off x="0" y="0"/>
              <a:ext cx="12192000" cy="6858000"/>
            </a:xfrm>
            <a:prstGeom prst="rect">
              <a:avLst/>
            </a:prstGeom>
            <a:solidFill>
              <a:schemeClr val="lt1">
                <a:alpha val="98823"/>
              </a:schemeClr>
            </a:solidFill>
            <a:ln cap="flat" cmpd="sng" w="76200">
              <a:solidFill>
                <a:srgbClr val="00589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 name="Google Shape;17;p92"/>
            <p:cNvSpPr txBox="1"/>
            <p:nvPr/>
          </p:nvSpPr>
          <p:spPr>
            <a:xfrm>
              <a:off x="9683750" y="92075"/>
              <a:ext cx="2498725" cy="290513"/>
            </a:xfrm>
            <a:prstGeom prst="rect">
              <a:avLst/>
            </a:prstGeom>
            <a:noFill/>
            <a:ln>
              <a:noFill/>
            </a:ln>
          </p:spPr>
          <p:txBody>
            <a:bodyPr anchorCtr="0" anchor="t" bIns="0" lIns="0" spcFirstLastPara="1" rIns="0" wrap="square" tIns="12700">
              <a:spAutoFit/>
            </a:bodyPr>
            <a:lstStyle/>
            <a:p>
              <a:pPr indent="0" lvl="0" marL="12700" marR="0" rtl="0" algn="l">
                <a:spcBef>
                  <a:spcPts val="0"/>
                </a:spcBef>
                <a:spcAft>
                  <a:spcPts val="0"/>
                </a:spcAft>
                <a:buNone/>
              </a:pPr>
              <a:r>
                <a:rPr b="1" i="1" lang="en-US" sz="1800" u="none" cap="none" strike="noStrike">
                  <a:solidFill>
                    <a:srgbClr val="422C75"/>
                  </a:solidFill>
                  <a:latin typeface="Playfair Display"/>
                  <a:ea typeface="Playfair Display"/>
                  <a:cs typeface="Playfair Display"/>
                  <a:sym typeface="Playfair Display"/>
                </a:rPr>
                <a:t>Go, change the world</a:t>
              </a:r>
              <a:endParaRPr b="1" i="0" sz="1800" u="none" cap="none" strike="noStrike">
                <a:solidFill>
                  <a:schemeClr val="dk1"/>
                </a:solidFill>
                <a:latin typeface="Playfair Display"/>
                <a:ea typeface="Playfair Display"/>
                <a:cs typeface="Playfair Display"/>
                <a:sym typeface="Playfair Display"/>
              </a:endParaRPr>
            </a:p>
          </p:txBody>
        </p:sp>
        <p:pic>
          <p:nvPicPr>
            <p:cNvPr id="18" name="Google Shape;18;p92"/>
            <p:cNvPicPr preferRelativeResize="0"/>
            <p:nvPr/>
          </p:nvPicPr>
          <p:blipFill rotWithShape="1">
            <a:blip r:embed="rId1">
              <a:alphaModFix/>
            </a:blip>
            <a:srcRect b="0" l="0" r="0" t="0"/>
            <a:stretch/>
          </p:blipFill>
          <p:spPr>
            <a:xfrm>
              <a:off x="12555" y="39898"/>
              <a:ext cx="1908073" cy="136945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8.png"/><Relationship Id="rId4" Type="http://schemas.openxmlformats.org/officeDocument/2006/relationships/image" Target="../media/image13.png"/><Relationship Id="rId5"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9.pn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6.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0.png"/><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9.gi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7.png"/><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2.png"/><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6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4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6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6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48.png"/><Relationship Id="rId4" Type="http://schemas.openxmlformats.org/officeDocument/2006/relationships/image" Target="../media/image6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48.png"/><Relationship Id="rId4" Type="http://schemas.openxmlformats.org/officeDocument/2006/relationships/image" Target="../media/image6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46.png"/><Relationship Id="rId4" Type="http://schemas.openxmlformats.org/officeDocument/2006/relationships/image" Target="../media/image5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6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4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5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5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52.png"/><Relationship Id="rId4" Type="http://schemas.openxmlformats.org/officeDocument/2006/relationships/image" Target="../media/image5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6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
          <p:cNvSpPr txBox="1"/>
          <p:nvPr/>
        </p:nvSpPr>
        <p:spPr>
          <a:xfrm>
            <a:off x="5472644" y="3695364"/>
            <a:ext cx="6349894" cy="1527341"/>
          </a:xfrm>
          <a:prstGeom prst="rect">
            <a:avLst/>
          </a:prstGeom>
          <a:noFill/>
          <a:ln>
            <a:noFill/>
          </a:ln>
        </p:spPr>
        <p:txBody>
          <a:bodyPr anchorCtr="0" anchor="t" bIns="0" lIns="0" spcFirstLastPara="1" rIns="0" wrap="square" tIns="11425">
            <a:spAutoFit/>
          </a:bodyPr>
          <a:lstStyle/>
          <a:p>
            <a:pPr indent="0" lvl="0" marL="12700" marR="0" rtl="0" algn="ctr">
              <a:spcBef>
                <a:spcPts val="0"/>
              </a:spcBef>
              <a:spcAft>
                <a:spcPts val="0"/>
              </a:spcAft>
              <a:buNone/>
            </a:pPr>
            <a:r>
              <a:rPr b="1" i="0" lang="en-US" sz="2400" u="none" cap="none" strike="noStrike">
                <a:solidFill>
                  <a:srgbClr val="C00000"/>
                </a:solidFill>
                <a:latin typeface="Helvetica Neue"/>
                <a:ea typeface="Helvetica Neue"/>
                <a:cs typeface="Helvetica Neue"/>
                <a:sym typeface="Helvetica Neue"/>
              </a:rPr>
              <a:t>Prof M S Srividya</a:t>
            </a:r>
            <a:endParaRPr/>
          </a:p>
          <a:p>
            <a:pPr indent="0" lvl="0" marL="12700" marR="0" rtl="0" algn="ctr">
              <a:spcBef>
                <a:spcPts val="88"/>
              </a:spcBef>
              <a:spcAft>
                <a:spcPts val="0"/>
              </a:spcAft>
              <a:buNone/>
            </a:pPr>
            <a:r>
              <a:rPr b="1" i="1" lang="en-US" sz="2400" u="none" cap="none" strike="noStrike">
                <a:solidFill>
                  <a:srgbClr val="0070C0"/>
                </a:solidFill>
                <a:latin typeface="Helvetica Neue"/>
                <a:ea typeface="Helvetica Neue"/>
                <a:cs typeface="Helvetica Neue"/>
                <a:sym typeface="Helvetica Neue"/>
              </a:rPr>
              <a:t>Assistant Professor </a:t>
            </a:r>
            <a:endParaRPr/>
          </a:p>
          <a:p>
            <a:pPr indent="0" lvl="0" marL="12700" marR="0" rtl="0" algn="ctr">
              <a:spcBef>
                <a:spcPts val="88"/>
              </a:spcBef>
              <a:spcAft>
                <a:spcPts val="0"/>
              </a:spcAft>
              <a:buNone/>
            </a:pPr>
            <a:r>
              <a:rPr b="1" i="1" lang="en-US" sz="2400" u="none" cap="none" strike="noStrike">
                <a:solidFill>
                  <a:srgbClr val="0070C0"/>
                </a:solidFill>
                <a:latin typeface="Helvetica Neue"/>
                <a:ea typeface="Helvetica Neue"/>
                <a:cs typeface="Helvetica Neue"/>
                <a:sym typeface="Helvetica Neue"/>
              </a:rPr>
              <a:t> Information Science and Engineering</a:t>
            </a:r>
            <a:endParaRPr/>
          </a:p>
          <a:p>
            <a:pPr indent="0" lvl="0" marL="12700" marR="0" rtl="0" algn="ctr">
              <a:spcBef>
                <a:spcPts val="88"/>
              </a:spcBef>
              <a:spcAft>
                <a:spcPts val="0"/>
              </a:spcAft>
              <a:buNone/>
            </a:pPr>
            <a:r>
              <a:rPr b="1" i="1" lang="en-US" sz="2400" u="none" cap="none" strike="noStrike">
                <a:solidFill>
                  <a:srgbClr val="0070C0"/>
                </a:solidFill>
                <a:latin typeface="Helvetica Neue"/>
                <a:ea typeface="Helvetica Neue"/>
                <a:cs typeface="Helvetica Neue"/>
                <a:sym typeface="Helvetica Neue"/>
              </a:rPr>
              <a:t>RV College of Engineering</a:t>
            </a:r>
            <a:endParaRPr/>
          </a:p>
        </p:txBody>
      </p:sp>
      <p:sp>
        <p:nvSpPr>
          <p:cNvPr id="98" name="Google Shape;98;p1"/>
          <p:cNvSpPr txBox="1"/>
          <p:nvPr/>
        </p:nvSpPr>
        <p:spPr>
          <a:xfrm>
            <a:off x="1300587" y="727273"/>
            <a:ext cx="9884608" cy="2394960"/>
          </a:xfrm>
          <a:prstGeom prst="rect">
            <a:avLst/>
          </a:prstGeom>
          <a:noFill/>
          <a:ln>
            <a:noFill/>
          </a:ln>
        </p:spPr>
        <p:txBody>
          <a:bodyPr anchorCtr="0" anchor="t" bIns="0" lIns="0" spcFirstLastPara="1" rIns="0" wrap="square" tIns="6925">
            <a:spAutoFit/>
          </a:bodyPr>
          <a:lstStyle/>
          <a:p>
            <a:pPr indent="0" lvl="0" marL="12700" marR="0" rtl="0" algn="ctr">
              <a:lnSpc>
                <a:spcPct val="120000"/>
              </a:lnSpc>
              <a:spcBef>
                <a:spcPts val="0"/>
              </a:spcBef>
              <a:spcAft>
                <a:spcPts val="0"/>
              </a:spcAft>
              <a:buNone/>
            </a:pPr>
            <a:r>
              <a:rPr b="1" i="1" lang="en-US" sz="4800" u="none" cap="none" strike="noStrike">
                <a:solidFill>
                  <a:srgbClr val="002060"/>
                </a:solidFill>
                <a:latin typeface="Arial Black"/>
                <a:ea typeface="Arial Black"/>
                <a:cs typeface="Arial Black"/>
                <a:sym typeface="Arial Black"/>
              </a:rPr>
              <a:t>DEEP LEARNING</a:t>
            </a:r>
            <a:endParaRPr/>
          </a:p>
          <a:p>
            <a:pPr indent="0" lvl="0" marL="12700" marR="0" rtl="0" algn="ctr">
              <a:spcBef>
                <a:spcPts val="53"/>
              </a:spcBef>
              <a:spcAft>
                <a:spcPts val="0"/>
              </a:spcAft>
              <a:buNone/>
            </a:pPr>
            <a:r>
              <a:rPr b="1" i="0" lang="en-US" sz="4791" u="none" cap="none" strike="noStrike">
                <a:solidFill>
                  <a:srgbClr val="FF0000"/>
                </a:solidFill>
                <a:latin typeface="Playfair Display"/>
                <a:ea typeface="Playfair Display"/>
                <a:cs typeface="Playfair Display"/>
                <a:sym typeface="Playfair Display"/>
              </a:rPr>
              <a:t>Unit – II</a:t>
            </a:r>
            <a:endParaRPr/>
          </a:p>
          <a:p>
            <a:pPr indent="0" lvl="0" marL="12700" marR="0" rtl="0" algn="ctr">
              <a:spcBef>
                <a:spcPts val="53"/>
              </a:spcBef>
              <a:spcAft>
                <a:spcPts val="0"/>
              </a:spcAft>
              <a:buNone/>
            </a:pPr>
            <a:r>
              <a:rPr b="1" i="0" lang="en-US" sz="4800" u="none" cap="none" strike="noStrike">
                <a:solidFill>
                  <a:srgbClr val="0070C0"/>
                </a:solidFill>
                <a:latin typeface="Calibri"/>
                <a:ea typeface="Calibri"/>
                <a:cs typeface="Calibri"/>
                <a:sym typeface="Calibri"/>
              </a:rPr>
              <a:t>Convolutional Networks</a:t>
            </a:r>
            <a:endParaRPr b="1" i="0" sz="4800" u="none" cap="none" strike="noStrike">
              <a:solidFill>
                <a:srgbClr val="0070C0"/>
              </a:solidFill>
              <a:latin typeface="Playfair Display"/>
              <a:ea typeface="Playfair Display"/>
              <a:cs typeface="Playfair Display"/>
              <a:sym typeface="Playfair Displ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Convolution applied to a 2-D tensor</a:t>
            </a:r>
            <a:endParaRPr/>
          </a:p>
        </p:txBody>
      </p:sp>
      <p:sp>
        <p:nvSpPr>
          <p:cNvPr id="160" name="Google Shape;160;p10"/>
          <p:cNvSpPr txBox="1"/>
          <p:nvPr>
            <p:ph idx="1" type="body"/>
          </p:nvPr>
        </p:nvSpPr>
        <p:spPr>
          <a:xfrm>
            <a:off x="428878" y="1825625"/>
            <a:ext cx="10924922"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example of convolution (without kernel flipping) applied to a 2-D tensor.</a:t>
            </a:r>
            <a:endParaRPr/>
          </a:p>
        </p:txBody>
      </p:sp>
      <p:pic>
        <p:nvPicPr>
          <p:cNvPr id="161" name="Google Shape;161;p10"/>
          <p:cNvPicPr preferRelativeResize="0"/>
          <p:nvPr/>
        </p:nvPicPr>
        <p:blipFill rotWithShape="1">
          <a:blip r:embed="rId3">
            <a:alphaModFix/>
          </a:blip>
          <a:srcRect b="0" l="0" r="0" t="0"/>
          <a:stretch/>
        </p:blipFill>
        <p:spPr>
          <a:xfrm>
            <a:off x="6481718" y="2524714"/>
            <a:ext cx="5057017" cy="411690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1"/>
          <p:cNvSpPr txBox="1"/>
          <p:nvPr>
            <p:ph type="title"/>
          </p:nvPr>
        </p:nvSpPr>
        <p:spPr>
          <a:xfrm>
            <a:off x="1676400" y="130456"/>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Motivation</a:t>
            </a:r>
            <a:endParaRPr/>
          </a:p>
        </p:txBody>
      </p:sp>
      <p:sp>
        <p:nvSpPr>
          <p:cNvPr id="167" name="Google Shape;167;p11"/>
          <p:cNvSpPr txBox="1"/>
          <p:nvPr>
            <p:ph idx="1" type="body"/>
          </p:nvPr>
        </p:nvSpPr>
        <p:spPr>
          <a:xfrm>
            <a:off x="838200" y="1440382"/>
            <a:ext cx="10515600" cy="473658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Convolution leverages three important ideas that can help improve a machine learning system</a:t>
            </a:r>
            <a:endParaRPr/>
          </a:p>
          <a:p>
            <a:pPr indent="0" lvl="0" marL="0" rtl="0" algn="l">
              <a:lnSpc>
                <a:spcPct val="90000"/>
              </a:lnSpc>
              <a:spcBef>
                <a:spcPts val="1000"/>
              </a:spcBef>
              <a:spcAft>
                <a:spcPts val="0"/>
              </a:spcAft>
              <a:buClr>
                <a:schemeClr val="dk1"/>
              </a:buClr>
              <a:buSzPts val="2800"/>
              <a:buNone/>
            </a:pPr>
            <a:r>
              <a:rPr b="1" lang="en-US"/>
              <a:t>🡪Sparse interactions</a:t>
            </a:r>
            <a:r>
              <a:rPr lang="en-US"/>
              <a:t> </a:t>
            </a:r>
            <a:endParaRPr/>
          </a:p>
          <a:p>
            <a:pPr indent="0" lvl="0" marL="0" rtl="0" algn="l">
              <a:lnSpc>
                <a:spcPct val="90000"/>
              </a:lnSpc>
              <a:spcBef>
                <a:spcPts val="1000"/>
              </a:spcBef>
              <a:spcAft>
                <a:spcPts val="0"/>
              </a:spcAft>
              <a:buClr>
                <a:schemeClr val="dk1"/>
              </a:buClr>
              <a:buSzPts val="2800"/>
              <a:buNone/>
            </a:pPr>
            <a:r>
              <a:rPr b="1" lang="en-US"/>
              <a:t>🡪Parameter sharing </a:t>
            </a:r>
            <a:endParaRPr/>
          </a:p>
          <a:p>
            <a:pPr indent="0" lvl="0" marL="0" rtl="0" algn="l">
              <a:lnSpc>
                <a:spcPct val="90000"/>
              </a:lnSpc>
              <a:spcBef>
                <a:spcPts val="1000"/>
              </a:spcBef>
              <a:spcAft>
                <a:spcPts val="0"/>
              </a:spcAft>
              <a:buClr>
                <a:schemeClr val="dk1"/>
              </a:buClr>
              <a:buSzPts val="2800"/>
              <a:buNone/>
            </a:pPr>
            <a:r>
              <a:rPr b="1" lang="en-US"/>
              <a:t>🡪Equivariant representations</a:t>
            </a:r>
            <a:r>
              <a:rPr lang="en-US"/>
              <a:t>.</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lang="en-US"/>
              <a:t>Convolution provides a means for working with inputs of variable size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2"/>
          <p:cNvSpPr txBox="1"/>
          <p:nvPr>
            <p:ph type="title"/>
          </p:nvPr>
        </p:nvSpPr>
        <p:spPr>
          <a:xfrm>
            <a:off x="1676400" y="130456"/>
            <a:ext cx="10515600" cy="102670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Sparse interactions</a:t>
            </a:r>
            <a:endParaRPr/>
          </a:p>
        </p:txBody>
      </p:sp>
      <p:sp>
        <p:nvSpPr>
          <p:cNvPr id="173" name="Google Shape;173;p12"/>
          <p:cNvSpPr txBox="1"/>
          <p:nvPr>
            <p:ph idx="1" type="body"/>
          </p:nvPr>
        </p:nvSpPr>
        <p:spPr>
          <a:xfrm>
            <a:off x="258945" y="1173344"/>
            <a:ext cx="11838647" cy="5431641"/>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lang="en-US"/>
              <a:t>Convolutional networks, however, typically have </a:t>
            </a:r>
            <a:r>
              <a:rPr b="1" lang="en-US">
                <a:solidFill>
                  <a:srgbClr val="FF0000"/>
                </a:solidFill>
              </a:rPr>
              <a:t>sparse interactions </a:t>
            </a:r>
            <a:r>
              <a:rPr lang="en-US"/>
              <a:t>(also referred to as </a:t>
            </a:r>
            <a:r>
              <a:rPr b="1" lang="en-US"/>
              <a:t>sparse connectivity </a:t>
            </a:r>
            <a:r>
              <a:rPr lang="en-US"/>
              <a:t>or </a:t>
            </a:r>
            <a:r>
              <a:rPr b="1" lang="en-US"/>
              <a:t>sparse weights</a:t>
            </a:r>
            <a:r>
              <a:rPr lang="en-US"/>
              <a:t>).</a:t>
            </a:r>
            <a:endParaRPr/>
          </a:p>
          <a:p>
            <a:pPr indent="-228600" lvl="0" marL="228600" rtl="0" algn="l">
              <a:lnSpc>
                <a:spcPct val="90000"/>
              </a:lnSpc>
              <a:spcBef>
                <a:spcPts val="1000"/>
              </a:spcBef>
              <a:spcAft>
                <a:spcPts val="0"/>
              </a:spcAft>
              <a:buClr>
                <a:schemeClr val="dk1"/>
              </a:buClr>
              <a:buSzPct val="100000"/>
              <a:buChar char="•"/>
            </a:pPr>
            <a:r>
              <a:rPr lang="en-US"/>
              <a:t>Accomplished by </a:t>
            </a:r>
            <a:r>
              <a:rPr lang="en-US">
                <a:solidFill>
                  <a:srgbClr val="FF0000"/>
                </a:solidFill>
              </a:rPr>
              <a:t>making kernel smaller </a:t>
            </a:r>
            <a:r>
              <a:rPr lang="en-US"/>
              <a:t>than the input</a:t>
            </a:r>
            <a:endParaRPr/>
          </a:p>
          <a:p>
            <a:pPr indent="-228600" lvl="0" marL="228600" rtl="0" algn="l">
              <a:lnSpc>
                <a:spcPct val="90000"/>
              </a:lnSpc>
              <a:spcBef>
                <a:spcPts val="1000"/>
              </a:spcBef>
              <a:spcAft>
                <a:spcPts val="0"/>
              </a:spcAft>
              <a:buClr>
                <a:schemeClr val="dk1"/>
              </a:buClr>
              <a:buSzPct val="100000"/>
              <a:buChar char="•"/>
            </a:pPr>
            <a:r>
              <a:rPr lang="en-US"/>
              <a:t>Processing an image, have thousands of pixels, but we can detect small meaningful features such as edges with kernels </a:t>
            </a:r>
            <a:endParaRPr/>
          </a:p>
          <a:p>
            <a:pPr indent="-228600" lvl="0" marL="228600" rtl="0" algn="l">
              <a:lnSpc>
                <a:spcPct val="90000"/>
              </a:lnSpc>
              <a:spcBef>
                <a:spcPts val="1000"/>
              </a:spcBef>
              <a:spcAft>
                <a:spcPts val="0"/>
              </a:spcAft>
              <a:buClr>
                <a:schemeClr val="dk1"/>
              </a:buClr>
              <a:buSzPct val="100000"/>
              <a:buChar char="•"/>
            </a:pPr>
            <a:r>
              <a:rPr lang="en-US"/>
              <a:t>Store </a:t>
            </a:r>
            <a:r>
              <a:rPr lang="en-US">
                <a:solidFill>
                  <a:srgbClr val="FF0000"/>
                </a:solidFill>
              </a:rPr>
              <a:t>fewer parameters, reduces memory </a:t>
            </a:r>
            <a:r>
              <a:rPr lang="en-US"/>
              <a:t>and improves statistical efficiency</a:t>
            </a:r>
            <a:endParaRPr/>
          </a:p>
          <a:p>
            <a:pPr indent="-228600" lvl="0" marL="228600" rtl="0" algn="l">
              <a:lnSpc>
                <a:spcPct val="90000"/>
              </a:lnSpc>
              <a:spcBef>
                <a:spcPts val="1000"/>
              </a:spcBef>
              <a:spcAft>
                <a:spcPts val="0"/>
              </a:spcAft>
              <a:buClr>
                <a:schemeClr val="dk1"/>
              </a:buClr>
              <a:buSzPct val="100000"/>
              <a:buChar char="•"/>
            </a:pPr>
            <a:r>
              <a:rPr lang="en-US"/>
              <a:t>Computing the </a:t>
            </a:r>
            <a:r>
              <a:rPr lang="en-US">
                <a:solidFill>
                  <a:srgbClr val="FF0000"/>
                </a:solidFill>
              </a:rPr>
              <a:t>output requires fewer </a:t>
            </a:r>
            <a:r>
              <a:rPr lang="en-US"/>
              <a:t>operations</a:t>
            </a:r>
            <a:endParaRPr/>
          </a:p>
          <a:p>
            <a:pPr indent="-228600" lvl="0" marL="228600" rtl="0" algn="l">
              <a:lnSpc>
                <a:spcPct val="90000"/>
              </a:lnSpc>
              <a:spcBef>
                <a:spcPts val="1000"/>
              </a:spcBef>
              <a:spcAft>
                <a:spcPts val="0"/>
              </a:spcAft>
              <a:buClr>
                <a:schemeClr val="dk1"/>
              </a:buClr>
              <a:buSzPct val="100000"/>
              <a:buChar char="•"/>
            </a:pPr>
            <a:r>
              <a:rPr lang="en-US"/>
              <a:t>If there are </a:t>
            </a:r>
            <a:r>
              <a:rPr i="1" lang="en-US"/>
              <a:t>m </a:t>
            </a:r>
            <a:r>
              <a:rPr lang="en-US"/>
              <a:t>inputs and </a:t>
            </a:r>
            <a:r>
              <a:rPr i="1" lang="en-US"/>
              <a:t>n </a:t>
            </a:r>
            <a:r>
              <a:rPr lang="en-US"/>
              <a:t>outputs, then </a:t>
            </a:r>
            <a:r>
              <a:rPr lang="en-US">
                <a:solidFill>
                  <a:srgbClr val="FF0000"/>
                </a:solidFill>
              </a:rPr>
              <a:t>matrix multiplication </a:t>
            </a:r>
            <a:r>
              <a:rPr lang="en-US"/>
              <a:t>requires </a:t>
            </a:r>
            <a:r>
              <a:rPr i="1" lang="en-US"/>
              <a:t>m×n </a:t>
            </a:r>
            <a:r>
              <a:rPr lang="en-US"/>
              <a:t>parameters and the algorithms used in </a:t>
            </a:r>
            <a:r>
              <a:rPr lang="en-US">
                <a:solidFill>
                  <a:srgbClr val="FF0000"/>
                </a:solidFill>
              </a:rPr>
              <a:t>practice have </a:t>
            </a:r>
            <a:r>
              <a:rPr i="1" lang="en-US">
                <a:solidFill>
                  <a:srgbClr val="FF0000"/>
                </a:solidFill>
              </a:rPr>
              <a:t>O</a:t>
            </a:r>
            <a:r>
              <a:rPr lang="en-US">
                <a:solidFill>
                  <a:srgbClr val="FF0000"/>
                </a:solidFill>
              </a:rPr>
              <a:t>(</a:t>
            </a:r>
            <a:r>
              <a:rPr i="1" lang="en-US">
                <a:solidFill>
                  <a:srgbClr val="FF0000"/>
                </a:solidFill>
              </a:rPr>
              <a:t>m × n</a:t>
            </a:r>
            <a:r>
              <a:rPr lang="en-US">
                <a:solidFill>
                  <a:srgbClr val="FF0000"/>
                </a:solidFill>
              </a:rPr>
              <a:t>) runtime</a:t>
            </a:r>
            <a:endParaRPr/>
          </a:p>
          <a:p>
            <a:pPr indent="-228600" lvl="0" marL="228600" rtl="0" algn="l">
              <a:lnSpc>
                <a:spcPct val="90000"/>
              </a:lnSpc>
              <a:spcBef>
                <a:spcPts val="1000"/>
              </a:spcBef>
              <a:spcAft>
                <a:spcPts val="0"/>
              </a:spcAft>
              <a:buClr>
                <a:schemeClr val="dk1"/>
              </a:buClr>
              <a:buSzPct val="100000"/>
              <a:buChar char="•"/>
            </a:pPr>
            <a:r>
              <a:rPr lang="en-US"/>
              <a:t>If we limit the number of connections </a:t>
            </a:r>
            <a:r>
              <a:rPr lang="en-US">
                <a:solidFill>
                  <a:srgbClr val="FF0000"/>
                </a:solidFill>
              </a:rPr>
              <a:t>sparsely connected </a:t>
            </a:r>
            <a:r>
              <a:rPr lang="en-US"/>
              <a:t>approach requires only </a:t>
            </a:r>
            <a:r>
              <a:rPr i="1" lang="en-US"/>
              <a:t>k × n </a:t>
            </a:r>
            <a:r>
              <a:rPr lang="en-US"/>
              <a:t>parameters and </a:t>
            </a:r>
            <a:r>
              <a:rPr i="1" lang="en-US">
                <a:solidFill>
                  <a:srgbClr val="FF0000"/>
                </a:solidFill>
              </a:rPr>
              <a:t>O</a:t>
            </a:r>
            <a:r>
              <a:rPr lang="en-US">
                <a:solidFill>
                  <a:srgbClr val="FF0000"/>
                </a:solidFill>
              </a:rPr>
              <a:t>(</a:t>
            </a:r>
            <a:r>
              <a:rPr i="1" lang="en-US">
                <a:solidFill>
                  <a:srgbClr val="FF0000"/>
                </a:solidFill>
              </a:rPr>
              <a:t>k × n</a:t>
            </a:r>
            <a:r>
              <a:rPr lang="en-US">
                <a:solidFill>
                  <a:srgbClr val="FF0000"/>
                </a:solidFill>
              </a:rPr>
              <a:t>) runtime</a:t>
            </a:r>
            <a:endParaRPr/>
          </a:p>
          <a:p>
            <a:pPr indent="-228600" lvl="0" marL="228600" rtl="0" algn="l">
              <a:lnSpc>
                <a:spcPct val="90000"/>
              </a:lnSpc>
              <a:spcBef>
                <a:spcPts val="1000"/>
              </a:spcBef>
              <a:spcAft>
                <a:spcPts val="0"/>
              </a:spcAft>
              <a:buClr>
                <a:schemeClr val="dk1"/>
              </a:buClr>
              <a:buSzPct val="100000"/>
              <a:buChar char="•"/>
            </a:pPr>
            <a:r>
              <a:rPr lang="en-US"/>
              <a:t>Possible to obtain good performance on the machine learning task while </a:t>
            </a:r>
            <a:r>
              <a:rPr lang="en-US">
                <a:solidFill>
                  <a:srgbClr val="FF0000"/>
                </a:solidFill>
              </a:rPr>
              <a:t>keeping </a:t>
            </a:r>
            <a:r>
              <a:rPr i="1" lang="en-US">
                <a:solidFill>
                  <a:srgbClr val="FF0000"/>
                </a:solidFill>
              </a:rPr>
              <a:t>k </a:t>
            </a:r>
            <a:r>
              <a:rPr lang="en-US">
                <a:solidFill>
                  <a:srgbClr val="FF0000"/>
                </a:solidFill>
              </a:rPr>
              <a:t>several orders of magnitude smaller than </a:t>
            </a:r>
            <a:r>
              <a:rPr i="1" lang="en-US">
                <a:solidFill>
                  <a:srgbClr val="FF0000"/>
                </a:solidFill>
              </a:rPr>
              <a:t>m</a:t>
            </a:r>
            <a:r>
              <a:rPr lang="en-US"/>
              <a:t>.</a:t>
            </a:r>
            <a:endParaRPr/>
          </a:p>
          <a:p>
            <a:pPr indent="-64135" lvl="0" marL="228600" rtl="0" algn="l">
              <a:lnSpc>
                <a:spcPct val="90000"/>
              </a:lnSpc>
              <a:spcBef>
                <a:spcPts val="1000"/>
              </a:spcBef>
              <a:spcAft>
                <a:spcPts val="0"/>
              </a:spcAft>
              <a:buClr>
                <a:schemeClr val="dk1"/>
              </a:buClr>
              <a:buSzPct val="100000"/>
              <a:buNone/>
            </a:pPr>
            <a:r>
              <a:t/>
            </a:r>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Sparse interactions</a:t>
            </a:r>
            <a:endParaRPr/>
          </a:p>
        </p:txBody>
      </p:sp>
      <p:pic>
        <p:nvPicPr>
          <p:cNvPr id="179" name="Google Shape;179;p13"/>
          <p:cNvPicPr preferRelativeResize="0"/>
          <p:nvPr>
            <p:ph idx="1" type="body"/>
          </p:nvPr>
        </p:nvPicPr>
        <p:blipFill rotWithShape="1">
          <a:blip r:embed="rId3">
            <a:alphaModFix/>
          </a:blip>
          <a:srcRect b="0" l="0" r="0" t="0"/>
          <a:stretch/>
        </p:blipFill>
        <p:spPr>
          <a:xfrm>
            <a:off x="875625" y="1844935"/>
            <a:ext cx="3886200" cy="3924300"/>
          </a:xfrm>
          <a:prstGeom prst="rect">
            <a:avLst/>
          </a:prstGeom>
          <a:noFill/>
          <a:ln>
            <a:noFill/>
          </a:ln>
        </p:spPr>
      </p:pic>
      <p:sp>
        <p:nvSpPr>
          <p:cNvPr id="180" name="Google Shape;180;p13"/>
          <p:cNvSpPr/>
          <p:nvPr/>
        </p:nvSpPr>
        <p:spPr>
          <a:xfrm>
            <a:off x="5661727" y="2932582"/>
            <a:ext cx="5845148"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rgbClr val="FF0000"/>
                </a:solidFill>
                <a:latin typeface="Calibri"/>
                <a:ea typeface="Calibri"/>
                <a:cs typeface="Calibri"/>
                <a:sym typeface="Calibri"/>
              </a:rPr>
              <a:t>(Top)</a:t>
            </a:r>
            <a:r>
              <a:rPr lang="en-US" sz="1800">
                <a:solidFill>
                  <a:srgbClr val="FF0000"/>
                </a:solidFill>
                <a:latin typeface="Calibri"/>
                <a:ea typeface="Calibri"/>
                <a:cs typeface="Calibri"/>
                <a:sym typeface="Calibri"/>
              </a:rPr>
              <a:t>When </a:t>
            </a:r>
            <a:r>
              <a:rPr i="1" lang="en-US" sz="1800">
                <a:solidFill>
                  <a:srgbClr val="FF0000"/>
                </a:solidFill>
                <a:latin typeface="Calibri"/>
                <a:ea typeface="Calibri"/>
                <a:cs typeface="Calibri"/>
                <a:sym typeface="Calibri"/>
              </a:rPr>
              <a:t>s </a:t>
            </a:r>
            <a:r>
              <a:rPr lang="en-US" sz="1800">
                <a:solidFill>
                  <a:srgbClr val="FF0000"/>
                </a:solidFill>
                <a:latin typeface="Calibri"/>
                <a:ea typeface="Calibri"/>
                <a:cs typeface="Calibri"/>
                <a:sym typeface="Calibri"/>
              </a:rPr>
              <a:t>is formed by convolution with a kernel of width 3, only three outputs are affected by </a:t>
            </a:r>
            <a:r>
              <a:rPr i="1" lang="en-US" sz="1800">
                <a:solidFill>
                  <a:srgbClr val="FF0000"/>
                </a:solidFill>
                <a:latin typeface="Calibri"/>
                <a:ea typeface="Calibri"/>
                <a:cs typeface="Calibri"/>
                <a:sym typeface="Calibri"/>
              </a:rPr>
              <a:t>x</a:t>
            </a:r>
            <a:r>
              <a:rPr lang="en-US" sz="1800">
                <a:solidFill>
                  <a:srgbClr val="FF0000"/>
                </a:solidFill>
                <a:latin typeface="Calibri"/>
                <a:ea typeface="Calibri"/>
                <a:cs typeface="Calibri"/>
                <a:sym typeface="Calibri"/>
              </a:rPr>
              <a:t>.</a:t>
            </a:r>
            <a:endParaRPr/>
          </a:p>
          <a:p>
            <a:pPr indent="0" lvl="0" marL="0" marR="0" rtl="0" algn="l">
              <a:spcBef>
                <a:spcPts val="0"/>
              </a:spcBef>
              <a:spcAft>
                <a:spcPts val="0"/>
              </a:spcAft>
              <a:buNone/>
            </a:pPr>
            <a:r>
              <a:t/>
            </a:r>
            <a:endParaRPr sz="1800">
              <a:solidFill>
                <a:srgbClr val="FF0000"/>
              </a:solidFill>
              <a:latin typeface="Calibri"/>
              <a:ea typeface="Calibri"/>
              <a:cs typeface="Calibri"/>
              <a:sym typeface="Calibri"/>
            </a:endParaRPr>
          </a:p>
          <a:p>
            <a:pPr indent="0" lvl="0" marL="0" marR="0" rtl="0" algn="l">
              <a:spcBef>
                <a:spcPts val="0"/>
              </a:spcBef>
              <a:spcAft>
                <a:spcPts val="0"/>
              </a:spcAft>
              <a:buNone/>
            </a:pPr>
            <a:r>
              <a:rPr i="1" lang="en-US" sz="1800">
                <a:solidFill>
                  <a:srgbClr val="00B050"/>
                </a:solidFill>
                <a:latin typeface="Calibri"/>
                <a:ea typeface="Calibri"/>
                <a:cs typeface="Calibri"/>
                <a:sym typeface="Calibri"/>
              </a:rPr>
              <a:t>(Bottom)</a:t>
            </a:r>
            <a:r>
              <a:rPr lang="en-US" sz="1800">
                <a:solidFill>
                  <a:srgbClr val="00B050"/>
                </a:solidFill>
                <a:latin typeface="Calibri"/>
                <a:ea typeface="Calibri"/>
                <a:cs typeface="Calibri"/>
                <a:sym typeface="Calibri"/>
              </a:rPr>
              <a:t>When </a:t>
            </a:r>
            <a:r>
              <a:rPr i="1" lang="en-US" sz="1800">
                <a:solidFill>
                  <a:srgbClr val="00B050"/>
                </a:solidFill>
                <a:latin typeface="Calibri"/>
                <a:ea typeface="Calibri"/>
                <a:cs typeface="Calibri"/>
                <a:sym typeface="Calibri"/>
              </a:rPr>
              <a:t>s </a:t>
            </a:r>
            <a:r>
              <a:rPr lang="en-US" sz="1800">
                <a:solidFill>
                  <a:srgbClr val="00B050"/>
                </a:solidFill>
                <a:latin typeface="Calibri"/>
                <a:ea typeface="Calibri"/>
                <a:cs typeface="Calibri"/>
                <a:sym typeface="Calibri"/>
              </a:rPr>
              <a:t>is formed by matrix multiplication, connectivity is no longer sparse, so all of the outputs are affected by </a:t>
            </a:r>
            <a:r>
              <a:rPr i="1" lang="en-US" sz="1800">
                <a:solidFill>
                  <a:srgbClr val="00B050"/>
                </a:solidFill>
                <a:latin typeface="Calibri"/>
                <a:ea typeface="Calibri"/>
                <a:cs typeface="Calibri"/>
                <a:sym typeface="Calibri"/>
              </a:rPr>
              <a:t>x</a:t>
            </a:r>
            <a:r>
              <a:rPr lang="en-US" sz="1800">
                <a:solidFill>
                  <a:srgbClr val="00B050"/>
                </a:solidFill>
                <a:latin typeface="Calibri"/>
                <a:ea typeface="Calibri"/>
                <a:cs typeface="Calibri"/>
                <a:sym typeface="Calibri"/>
              </a:rPr>
              <a:t>3.</a:t>
            </a:r>
            <a:endParaRPr/>
          </a:p>
        </p:txBody>
      </p:sp>
      <p:sp>
        <p:nvSpPr>
          <p:cNvPr id="181" name="Google Shape;181;p13"/>
          <p:cNvSpPr/>
          <p:nvPr/>
        </p:nvSpPr>
        <p:spPr>
          <a:xfrm>
            <a:off x="432850" y="5938982"/>
            <a:ext cx="501451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Figure 9.2: </a:t>
            </a:r>
            <a:r>
              <a:rPr i="1" lang="en-US" sz="1800">
                <a:solidFill>
                  <a:schemeClr val="dk1"/>
                </a:solidFill>
                <a:latin typeface="Calibri"/>
                <a:ea typeface="Calibri"/>
                <a:cs typeface="Calibri"/>
                <a:sym typeface="Calibri"/>
              </a:rPr>
              <a:t>Sparse connectivity, viewed from below: </a:t>
            </a:r>
            <a:endParaRPr sz="18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Sparse interactions</a:t>
            </a:r>
            <a:endParaRPr/>
          </a:p>
        </p:txBody>
      </p:sp>
      <p:pic>
        <p:nvPicPr>
          <p:cNvPr id="187" name="Google Shape;187;p14"/>
          <p:cNvPicPr preferRelativeResize="0"/>
          <p:nvPr/>
        </p:nvPicPr>
        <p:blipFill rotWithShape="1">
          <a:blip r:embed="rId3">
            <a:alphaModFix/>
          </a:blip>
          <a:srcRect b="0" l="0" r="0" t="0"/>
          <a:stretch/>
        </p:blipFill>
        <p:spPr>
          <a:xfrm>
            <a:off x="1147763" y="1808107"/>
            <a:ext cx="4410075" cy="4067175"/>
          </a:xfrm>
          <a:prstGeom prst="rect">
            <a:avLst/>
          </a:prstGeom>
          <a:noFill/>
          <a:ln>
            <a:noFill/>
          </a:ln>
        </p:spPr>
      </p:pic>
      <p:sp>
        <p:nvSpPr>
          <p:cNvPr id="188" name="Google Shape;188;p14"/>
          <p:cNvSpPr/>
          <p:nvPr/>
        </p:nvSpPr>
        <p:spPr>
          <a:xfrm>
            <a:off x="5557838" y="1966406"/>
            <a:ext cx="6096000"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rgbClr val="00B050"/>
                </a:solidFill>
                <a:latin typeface="Calibri"/>
                <a:ea typeface="Calibri"/>
                <a:cs typeface="Calibri"/>
                <a:sym typeface="Calibri"/>
              </a:rPr>
              <a:t>(Top)</a:t>
            </a:r>
            <a:r>
              <a:rPr lang="en-US" sz="1800">
                <a:solidFill>
                  <a:srgbClr val="00B050"/>
                </a:solidFill>
                <a:latin typeface="Calibri"/>
                <a:ea typeface="Calibri"/>
                <a:cs typeface="Calibri"/>
                <a:sym typeface="Calibri"/>
              </a:rPr>
              <a:t>When </a:t>
            </a:r>
            <a:r>
              <a:rPr i="1" lang="en-US" sz="1800">
                <a:solidFill>
                  <a:srgbClr val="00B050"/>
                </a:solidFill>
                <a:latin typeface="Calibri"/>
                <a:ea typeface="Calibri"/>
                <a:cs typeface="Calibri"/>
                <a:sym typeface="Calibri"/>
              </a:rPr>
              <a:t>s </a:t>
            </a:r>
            <a:r>
              <a:rPr lang="en-US" sz="1800">
                <a:solidFill>
                  <a:srgbClr val="00B050"/>
                </a:solidFill>
                <a:latin typeface="Calibri"/>
                <a:ea typeface="Calibri"/>
                <a:cs typeface="Calibri"/>
                <a:sym typeface="Calibri"/>
              </a:rPr>
              <a:t>is formed by convolution with a kernel of</a:t>
            </a:r>
            <a:endParaRPr/>
          </a:p>
          <a:p>
            <a:pPr indent="0" lvl="0" marL="0" marR="0" rtl="0" algn="l">
              <a:spcBef>
                <a:spcPts val="0"/>
              </a:spcBef>
              <a:spcAft>
                <a:spcPts val="0"/>
              </a:spcAft>
              <a:buNone/>
            </a:pPr>
            <a:r>
              <a:rPr lang="en-US" sz="1800">
                <a:solidFill>
                  <a:srgbClr val="00B050"/>
                </a:solidFill>
                <a:latin typeface="Calibri"/>
                <a:ea typeface="Calibri"/>
                <a:cs typeface="Calibri"/>
                <a:sym typeface="Calibri"/>
              </a:rPr>
              <a:t>width 3, only three inputs affect </a:t>
            </a:r>
            <a:r>
              <a:rPr i="1" lang="en-US" sz="1800">
                <a:solidFill>
                  <a:srgbClr val="00B050"/>
                </a:solidFill>
                <a:latin typeface="Calibri"/>
                <a:ea typeface="Calibri"/>
                <a:cs typeface="Calibri"/>
                <a:sym typeface="Calibri"/>
              </a:rPr>
              <a:t>s</a:t>
            </a:r>
            <a:r>
              <a:rPr lang="en-US" sz="1800">
                <a:solidFill>
                  <a:srgbClr val="00B050"/>
                </a:solidFill>
                <a:latin typeface="Calibri"/>
                <a:ea typeface="Calibri"/>
                <a:cs typeface="Calibri"/>
                <a:sym typeface="Calibri"/>
              </a:rPr>
              <a:t>3. </a:t>
            </a:r>
            <a:endParaRPr/>
          </a:p>
          <a:p>
            <a:pPr indent="0" lvl="0" marL="0" marR="0" rtl="0" algn="l">
              <a:spcBef>
                <a:spcPts val="0"/>
              </a:spcBef>
              <a:spcAft>
                <a:spcPts val="0"/>
              </a:spcAft>
              <a:buNone/>
            </a:pPr>
            <a:r>
              <a:t/>
            </a:r>
            <a:endParaRPr sz="1800">
              <a:solidFill>
                <a:srgbClr val="00B050"/>
              </a:solidFill>
              <a:latin typeface="Calibri"/>
              <a:ea typeface="Calibri"/>
              <a:cs typeface="Calibri"/>
              <a:sym typeface="Calibri"/>
            </a:endParaRPr>
          </a:p>
          <a:p>
            <a:pPr indent="0" lvl="0" marL="0" marR="0" rtl="0" algn="l">
              <a:spcBef>
                <a:spcPts val="0"/>
              </a:spcBef>
              <a:spcAft>
                <a:spcPts val="0"/>
              </a:spcAft>
              <a:buNone/>
            </a:pPr>
            <a:r>
              <a:rPr i="1" lang="en-US" sz="1800">
                <a:solidFill>
                  <a:srgbClr val="FF0000"/>
                </a:solidFill>
                <a:latin typeface="Calibri"/>
                <a:ea typeface="Calibri"/>
                <a:cs typeface="Calibri"/>
                <a:sym typeface="Calibri"/>
              </a:rPr>
              <a:t>(Bottom)</a:t>
            </a:r>
            <a:r>
              <a:rPr lang="en-US" sz="1800">
                <a:solidFill>
                  <a:srgbClr val="FF0000"/>
                </a:solidFill>
                <a:latin typeface="Calibri"/>
                <a:ea typeface="Calibri"/>
                <a:cs typeface="Calibri"/>
                <a:sym typeface="Calibri"/>
              </a:rPr>
              <a:t>When </a:t>
            </a:r>
            <a:r>
              <a:rPr i="1" lang="en-US" sz="1800">
                <a:solidFill>
                  <a:srgbClr val="FF0000"/>
                </a:solidFill>
                <a:latin typeface="Calibri"/>
                <a:ea typeface="Calibri"/>
                <a:cs typeface="Calibri"/>
                <a:sym typeface="Calibri"/>
              </a:rPr>
              <a:t>s </a:t>
            </a:r>
            <a:r>
              <a:rPr lang="en-US" sz="1800">
                <a:solidFill>
                  <a:srgbClr val="FF0000"/>
                </a:solidFill>
                <a:latin typeface="Calibri"/>
                <a:ea typeface="Calibri"/>
                <a:cs typeface="Calibri"/>
                <a:sym typeface="Calibri"/>
              </a:rPr>
              <a:t>is formed by matrix multiplication,</a:t>
            </a:r>
            <a:endParaRPr/>
          </a:p>
          <a:p>
            <a:pPr indent="0" lvl="0" marL="0" marR="0" rtl="0" algn="l">
              <a:spcBef>
                <a:spcPts val="0"/>
              </a:spcBef>
              <a:spcAft>
                <a:spcPts val="0"/>
              </a:spcAft>
              <a:buNone/>
            </a:pPr>
            <a:r>
              <a:rPr lang="en-US" sz="1800">
                <a:solidFill>
                  <a:srgbClr val="FF0000"/>
                </a:solidFill>
                <a:latin typeface="Calibri"/>
                <a:ea typeface="Calibri"/>
                <a:cs typeface="Calibri"/>
                <a:sym typeface="Calibri"/>
              </a:rPr>
              <a:t>connectivity is no longer sparse, so all of the inputs affect </a:t>
            </a:r>
            <a:r>
              <a:rPr i="1" lang="en-US" sz="1800">
                <a:solidFill>
                  <a:srgbClr val="FF0000"/>
                </a:solidFill>
                <a:latin typeface="Calibri"/>
                <a:ea typeface="Calibri"/>
                <a:cs typeface="Calibri"/>
                <a:sym typeface="Calibri"/>
              </a:rPr>
              <a:t>s</a:t>
            </a:r>
            <a:r>
              <a:rPr lang="en-US" sz="1800">
                <a:solidFill>
                  <a:srgbClr val="FF0000"/>
                </a:solidFill>
                <a:latin typeface="Calibri"/>
                <a:ea typeface="Calibri"/>
                <a:cs typeface="Calibri"/>
                <a:sym typeface="Calibri"/>
              </a:rPr>
              <a:t>3.</a:t>
            </a:r>
            <a:endParaRPr/>
          </a:p>
        </p:txBody>
      </p:sp>
      <p:sp>
        <p:nvSpPr>
          <p:cNvPr id="189" name="Google Shape;189;p14"/>
          <p:cNvSpPr/>
          <p:nvPr/>
        </p:nvSpPr>
        <p:spPr>
          <a:xfrm>
            <a:off x="1147763" y="6036086"/>
            <a:ext cx="490243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Figure 9.3: </a:t>
            </a:r>
            <a:r>
              <a:rPr i="1" lang="en-US" sz="1800">
                <a:solidFill>
                  <a:schemeClr val="dk1"/>
                </a:solidFill>
                <a:latin typeface="Calibri"/>
                <a:ea typeface="Calibri"/>
                <a:cs typeface="Calibri"/>
                <a:sym typeface="Calibri"/>
              </a:rPr>
              <a:t>Sparse connectivity, viewed from above</a:t>
            </a:r>
            <a:endParaRPr sz="18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Sparse interactions</a:t>
            </a:r>
            <a:endParaRPr/>
          </a:p>
        </p:txBody>
      </p:sp>
      <p:pic>
        <p:nvPicPr>
          <p:cNvPr id="195" name="Google Shape;195;p15"/>
          <p:cNvPicPr preferRelativeResize="0"/>
          <p:nvPr>
            <p:ph idx="1" type="body"/>
          </p:nvPr>
        </p:nvPicPr>
        <p:blipFill rotWithShape="1">
          <a:blip r:embed="rId3">
            <a:alphaModFix/>
          </a:blip>
          <a:srcRect b="0" l="0" r="0" t="0"/>
          <a:stretch/>
        </p:blipFill>
        <p:spPr>
          <a:xfrm>
            <a:off x="944324" y="2470130"/>
            <a:ext cx="5124450" cy="3143250"/>
          </a:xfrm>
          <a:prstGeom prst="rect">
            <a:avLst/>
          </a:prstGeom>
          <a:noFill/>
          <a:ln>
            <a:noFill/>
          </a:ln>
        </p:spPr>
      </p:pic>
      <p:sp>
        <p:nvSpPr>
          <p:cNvPr id="196" name="Google Shape;196;p15"/>
          <p:cNvSpPr/>
          <p:nvPr/>
        </p:nvSpPr>
        <p:spPr>
          <a:xfrm>
            <a:off x="6883627" y="2879928"/>
            <a:ext cx="4202462" cy="147732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rgbClr val="FF0000"/>
                </a:solidFill>
                <a:latin typeface="Calibri"/>
                <a:ea typeface="Calibri"/>
                <a:cs typeface="Calibri"/>
                <a:sym typeface="Calibri"/>
              </a:rPr>
              <a:t>This means that even though </a:t>
            </a:r>
            <a:r>
              <a:rPr i="1" lang="en-US" sz="1800">
                <a:solidFill>
                  <a:srgbClr val="FF0000"/>
                </a:solidFill>
                <a:latin typeface="Calibri"/>
                <a:ea typeface="Calibri"/>
                <a:cs typeface="Calibri"/>
                <a:sym typeface="Calibri"/>
              </a:rPr>
              <a:t>direct </a:t>
            </a:r>
            <a:r>
              <a:rPr lang="en-US" sz="1800">
                <a:solidFill>
                  <a:srgbClr val="FF0000"/>
                </a:solidFill>
                <a:latin typeface="Calibri"/>
                <a:ea typeface="Calibri"/>
                <a:cs typeface="Calibri"/>
                <a:sym typeface="Calibri"/>
              </a:rPr>
              <a:t>connections in a convolutional net are very sparse, units in the deeper layers can be </a:t>
            </a:r>
            <a:r>
              <a:rPr i="1" lang="en-US" sz="1800">
                <a:solidFill>
                  <a:srgbClr val="FF0000"/>
                </a:solidFill>
                <a:latin typeface="Calibri"/>
                <a:ea typeface="Calibri"/>
                <a:cs typeface="Calibri"/>
                <a:sym typeface="Calibri"/>
              </a:rPr>
              <a:t>indirectly </a:t>
            </a:r>
            <a:r>
              <a:rPr lang="en-US" sz="1800">
                <a:solidFill>
                  <a:srgbClr val="FF0000"/>
                </a:solidFill>
                <a:latin typeface="Calibri"/>
                <a:ea typeface="Calibri"/>
                <a:cs typeface="Calibri"/>
                <a:sym typeface="Calibri"/>
              </a:rPr>
              <a:t>connected to all or most of the input image </a:t>
            </a:r>
            <a:endParaRPr/>
          </a:p>
        </p:txBody>
      </p:sp>
      <p:sp>
        <p:nvSpPr>
          <p:cNvPr id="197" name="Google Shape;197;p15"/>
          <p:cNvSpPr/>
          <p:nvPr/>
        </p:nvSpPr>
        <p:spPr>
          <a:xfrm>
            <a:off x="668941" y="5590090"/>
            <a:ext cx="60960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Figure 9.4: The receptive field of the units in the deeper layers of a convolutional network</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6"/>
          <p:cNvSpPr txBox="1"/>
          <p:nvPr>
            <p:ph type="title"/>
          </p:nvPr>
        </p:nvSpPr>
        <p:spPr>
          <a:xfrm>
            <a:off x="1582668" y="98088"/>
            <a:ext cx="10515600" cy="102670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Parameter sharing</a:t>
            </a:r>
            <a:endParaRPr/>
          </a:p>
        </p:txBody>
      </p:sp>
      <p:sp>
        <p:nvSpPr>
          <p:cNvPr id="203" name="Google Shape;203;p16"/>
          <p:cNvSpPr txBox="1"/>
          <p:nvPr>
            <p:ph idx="1" type="body"/>
          </p:nvPr>
        </p:nvSpPr>
        <p:spPr>
          <a:xfrm>
            <a:off x="477430" y="1068149"/>
            <a:ext cx="11490690" cy="5526860"/>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lang="en-US"/>
              <a:t>Using same parameter for more than one function in a model</a:t>
            </a:r>
            <a:endParaRPr/>
          </a:p>
          <a:p>
            <a:pPr indent="-228600" lvl="0" marL="228600" rtl="0" algn="l">
              <a:lnSpc>
                <a:spcPct val="90000"/>
              </a:lnSpc>
              <a:spcBef>
                <a:spcPts val="1000"/>
              </a:spcBef>
              <a:spcAft>
                <a:spcPts val="0"/>
              </a:spcAft>
              <a:buClr>
                <a:schemeClr val="dk1"/>
              </a:buClr>
              <a:buSzPct val="100000"/>
              <a:buChar char="•"/>
            </a:pPr>
            <a:r>
              <a:rPr lang="en-US"/>
              <a:t>Neural net, weight matrix is used once when computing the output of a layer</a:t>
            </a:r>
            <a:endParaRPr/>
          </a:p>
          <a:p>
            <a:pPr indent="-228600" lvl="0" marL="228600" rtl="0" algn="l">
              <a:lnSpc>
                <a:spcPct val="90000"/>
              </a:lnSpc>
              <a:spcBef>
                <a:spcPts val="1000"/>
              </a:spcBef>
              <a:spcAft>
                <a:spcPts val="0"/>
              </a:spcAft>
              <a:buClr>
                <a:schemeClr val="dk1"/>
              </a:buClr>
              <a:buSzPct val="100000"/>
              <a:buChar char="•"/>
            </a:pPr>
            <a:r>
              <a:rPr lang="en-US"/>
              <a:t>In convolutional neural net, each member of the kernel is used at every position of the input (except perhaps some of the boundary pixels, depending on the design decisions regarding the boundary). </a:t>
            </a:r>
            <a:endParaRPr/>
          </a:p>
          <a:p>
            <a:pPr indent="-228600" lvl="0" marL="228600" rtl="0" algn="l">
              <a:lnSpc>
                <a:spcPct val="90000"/>
              </a:lnSpc>
              <a:spcBef>
                <a:spcPts val="1000"/>
              </a:spcBef>
              <a:spcAft>
                <a:spcPts val="0"/>
              </a:spcAft>
              <a:buClr>
                <a:schemeClr val="dk1"/>
              </a:buClr>
              <a:buSzPct val="100000"/>
              <a:buChar char="•"/>
            </a:pPr>
            <a:r>
              <a:rPr lang="en-US"/>
              <a:t>Parameter sharing means than learning a separate set of parameters for every location, we learn only one set. </a:t>
            </a:r>
            <a:endParaRPr/>
          </a:p>
          <a:p>
            <a:pPr indent="-228600" lvl="0" marL="228600" rtl="0" algn="l">
              <a:lnSpc>
                <a:spcPct val="90000"/>
              </a:lnSpc>
              <a:spcBef>
                <a:spcPts val="1000"/>
              </a:spcBef>
              <a:spcAft>
                <a:spcPts val="0"/>
              </a:spcAft>
              <a:buClr>
                <a:schemeClr val="dk1"/>
              </a:buClr>
              <a:buSzPct val="100000"/>
              <a:buChar char="•"/>
            </a:pPr>
            <a:r>
              <a:rPr lang="en-US"/>
              <a:t>Does not affect the runtime of forward propagation—it is still </a:t>
            </a:r>
            <a:r>
              <a:rPr i="1" lang="en-US"/>
              <a:t>O</a:t>
            </a:r>
            <a:r>
              <a:rPr lang="en-US"/>
              <a:t>(</a:t>
            </a:r>
            <a:r>
              <a:rPr i="1" lang="en-US"/>
              <a:t>k × n</a:t>
            </a:r>
            <a:r>
              <a:rPr lang="en-US"/>
              <a:t>)—but it does further reduce the storage requirements of the model to </a:t>
            </a:r>
            <a:r>
              <a:rPr i="1" lang="en-US"/>
              <a:t>k </a:t>
            </a:r>
            <a:r>
              <a:rPr lang="en-US"/>
              <a:t>parameters. </a:t>
            </a:r>
            <a:endParaRPr/>
          </a:p>
          <a:p>
            <a:pPr indent="-228600" lvl="0" marL="228600" rtl="0" algn="l">
              <a:lnSpc>
                <a:spcPct val="90000"/>
              </a:lnSpc>
              <a:spcBef>
                <a:spcPts val="1000"/>
              </a:spcBef>
              <a:spcAft>
                <a:spcPts val="0"/>
              </a:spcAft>
              <a:buClr>
                <a:schemeClr val="dk1"/>
              </a:buClr>
              <a:buSzPct val="100000"/>
              <a:buChar char="•"/>
            </a:pPr>
            <a:r>
              <a:rPr i="1" lang="en-US"/>
              <a:t>“k” </a:t>
            </a:r>
            <a:r>
              <a:rPr lang="en-US"/>
              <a:t>is usually several orders of magnitude less than </a:t>
            </a:r>
            <a:r>
              <a:rPr i="1" lang="en-US"/>
              <a:t>m</a:t>
            </a:r>
            <a:r>
              <a:rPr lang="en-US"/>
              <a:t>. </a:t>
            </a:r>
            <a:endParaRPr/>
          </a:p>
          <a:p>
            <a:pPr indent="-228600" lvl="0" marL="228600" rtl="0" algn="l">
              <a:lnSpc>
                <a:spcPct val="90000"/>
              </a:lnSpc>
              <a:spcBef>
                <a:spcPts val="1000"/>
              </a:spcBef>
              <a:spcAft>
                <a:spcPts val="0"/>
              </a:spcAft>
              <a:buClr>
                <a:schemeClr val="dk1"/>
              </a:buClr>
              <a:buSzPct val="100000"/>
              <a:buChar char="•"/>
            </a:pPr>
            <a:r>
              <a:rPr lang="en-US"/>
              <a:t>Since </a:t>
            </a:r>
            <a:r>
              <a:rPr i="1" lang="en-US"/>
              <a:t>m </a:t>
            </a:r>
            <a:r>
              <a:rPr lang="en-US"/>
              <a:t>and </a:t>
            </a:r>
            <a:r>
              <a:rPr i="1" lang="en-US"/>
              <a:t>n </a:t>
            </a:r>
            <a:r>
              <a:rPr lang="en-US"/>
              <a:t>are usually roughly the same size, </a:t>
            </a:r>
            <a:r>
              <a:rPr i="1" lang="en-US"/>
              <a:t>k </a:t>
            </a:r>
            <a:r>
              <a:rPr lang="en-US"/>
              <a:t>is practically insignificant compared to </a:t>
            </a:r>
            <a:r>
              <a:rPr i="1" lang="en-US"/>
              <a:t>m×n</a:t>
            </a:r>
            <a:r>
              <a:rPr lang="en-US"/>
              <a:t>. </a:t>
            </a:r>
            <a:endParaRPr/>
          </a:p>
          <a:p>
            <a:pPr indent="-228600" lvl="0" marL="228600" rtl="0" algn="l">
              <a:lnSpc>
                <a:spcPct val="90000"/>
              </a:lnSpc>
              <a:spcBef>
                <a:spcPts val="1000"/>
              </a:spcBef>
              <a:spcAft>
                <a:spcPts val="0"/>
              </a:spcAft>
              <a:buClr>
                <a:schemeClr val="dk1"/>
              </a:buClr>
              <a:buSzPct val="100000"/>
              <a:buChar char="•"/>
            </a:pPr>
            <a:r>
              <a:rPr lang="en-US"/>
              <a:t>Convolution is thus dramatically more efficient than dense matrix multiplication in terms of the memory requirements and statistical efficiency. </a:t>
            </a:r>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7"/>
          <p:cNvSpPr txBox="1"/>
          <p:nvPr>
            <p:ph type="title"/>
          </p:nvPr>
        </p:nvSpPr>
        <p:spPr>
          <a:xfrm>
            <a:off x="1218526" y="187100"/>
            <a:ext cx="10515600" cy="9943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Parameter sharing</a:t>
            </a:r>
            <a:endParaRPr/>
          </a:p>
        </p:txBody>
      </p:sp>
      <p:sp>
        <p:nvSpPr>
          <p:cNvPr id="209" name="Google Shape;209;p17"/>
          <p:cNvSpPr txBox="1"/>
          <p:nvPr>
            <p:ph idx="1" type="body"/>
          </p:nvPr>
        </p:nvSpPr>
        <p:spPr>
          <a:xfrm>
            <a:off x="202301" y="1475013"/>
            <a:ext cx="6942967" cy="4933030"/>
          </a:xfrm>
          <a:prstGeom prst="rect">
            <a:avLst/>
          </a:prstGeom>
          <a:noFill/>
          <a:ln>
            <a:noFill/>
          </a:ln>
        </p:spPr>
        <p:txBody>
          <a:bodyPr anchorCtr="0" anchor="t" bIns="45700" lIns="91425" spcFirstLastPara="1" rIns="91425" wrap="square" tIns="45700">
            <a:normAutofit lnSpcReduction="10000"/>
          </a:bodyPr>
          <a:lstStyle/>
          <a:p>
            <a:pPr indent="-228600" lvl="0" marL="228600" rtl="0" algn="just">
              <a:lnSpc>
                <a:spcPct val="90000"/>
              </a:lnSpc>
              <a:spcBef>
                <a:spcPts val="0"/>
              </a:spcBef>
              <a:spcAft>
                <a:spcPts val="0"/>
              </a:spcAft>
              <a:buClr>
                <a:schemeClr val="dk1"/>
              </a:buClr>
              <a:buSzPts val="2800"/>
              <a:buChar char="•"/>
            </a:pPr>
            <a:r>
              <a:rPr lang="en-US"/>
              <a:t>Black arrows indicate the connections that use a particular parameter in two different models. </a:t>
            </a:r>
            <a:endParaRPr/>
          </a:p>
          <a:p>
            <a:pPr indent="-228600" lvl="0" marL="228600" rtl="0" algn="just">
              <a:lnSpc>
                <a:spcPct val="90000"/>
              </a:lnSpc>
              <a:spcBef>
                <a:spcPts val="1000"/>
              </a:spcBef>
              <a:spcAft>
                <a:spcPts val="0"/>
              </a:spcAft>
              <a:buClr>
                <a:srgbClr val="FF0000"/>
              </a:buClr>
              <a:buSzPts val="2800"/>
              <a:buChar char="•"/>
            </a:pPr>
            <a:r>
              <a:rPr i="1" lang="en-US">
                <a:solidFill>
                  <a:srgbClr val="FF0000"/>
                </a:solidFill>
              </a:rPr>
              <a:t>(Top)</a:t>
            </a:r>
            <a:r>
              <a:rPr lang="en-US">
                <a:solidFill>
                  <a:srgbClr val="FF0000"/>
                </a:solidFill>
              </a:rPr>
              <a:t>The black arrows indicate uses of the central element of a 3-element kernel in a convolutional model. </a:t>
            </a:r>
            <a:endParaRPr/>
          </a:p>
          <a:p>
            <a:pPr indent="-228600" lvl="0" marL="228600" rtl="0" algn="just">
              <a:lnSpc>
                <a:spcPct val="90000"/>
              </a:lnSpc>
              <a:spcBef>
                <a:spcPts val="1000"/>
              </a:spcBef>
              <a:spcAft>
                <a:spcPts val="0"/>
              </a:spcAft>
              <a:buClr>
                <a:schemeClr val="dk1"/>
              </a:buClr>
              <a:buSzPts val="2800"/>
              <a:buChar char="•"/>
            </a:pPr>
            <a:r>
              <a:rPr lang="en-US"/>
              <a:t>Due to parameter sharing, this single parameter is used at all input locations. </a:t>
            </a:r>
            <a:endParaRPr/>
          </a:p>
          <a:p>
            <a:pPr indent="-228600" lvl="0" marL="228600" rtl="0" algn="just">
              <a:lnSpc>
                <a:spcPct val="90000"/>
              </a:lnSpc>
              <a:spcBef>
                <a:spcPts val="1000"/>
              </a:spcBef>
              <a:spcAft>
                <a:spcPts val="0"/>
              </a:spcAft>
              <a:buClr>
                <a:srgbClr val="FF0000"/>
              </a:buClr>
              <a:buSzPts val="2800"/>
              <a:buChar char="•"/>
            </a:pPr>
            <a:r>
              <a:rPr i="1" lang="en-US">
                <a:solidFill>
                  <a:srgbClr val="FF0000"/>
                </a:solidFill>
              </a:rPr>
              <a:t>(Bottom)</a:t>
            </a:r>
            <a:r>
              <a:rPr lang="en-US">
                <a:solidFill>
                  <a:srgbClr val="FF0000"/>
                </a:solidFill>
              </a:rPr>
              <a:t>The single black arrow indicates the use of the central element of the weight matrix in a fully connected model. This model has no parameter sharing so the parameter is used only once.</a:t>
            </a:r>
            <a:endParaRPr/>
          </a:p>
        </p:txBody>
      </p:sp>
      <p:pic>
        <p:nvPicPr>
          <p:cNvPr id="210" name="Google Shape;210;p17"/>
          <p:cNvPicPr preferRelativeResize="0"/>
          <p:nvPr/>
        </p:nvPicPr>
        <p:blipFill rotWithShape="1">
          <a:blip r:embed="rId3">
            <a:alphaModFix/>
          </a:blip>
          <a:srcRect b="0" l="0" r="0" t="0"/>
          <a:stretch/>
        </p:blipFill>
        <p:spPr>
          <a:xfrm>
            <a:off x="7412303" y="1835712"/>
            <a:ext cx="4434437" cy="4076700"/>
          </a:xfrm>
          <a:prstGeom prst="rect">
            <a:avLst/>
          </a:prstGeom>
          <a:noFill/>
          <a:ln>
            <a:noFill/>
          </a:ln>
        </p:spPr>
      </p:pic>
      <p:sp>
        <p:nvSpPr>
          <p:cNvPr id="211" name="Google Shape;211;p17"/>
          <p:cNvSpPr/>
          <p:nvPr/>
        </p:nvSpPr>
        <p:spPr>
          <a:xfrm>
            <a:off x="8134553" y="5997950"/>
            <a:ext cx="30600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Figure 9.5: Parameter sharing: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Parameter sharing</a:t>
            </a:r>
            <a:endParaRPr/>
          </a:p>
        </p:txBody>
      </p:sp>
      <p:sp>
        <p:nvSpPr>
          <p:cNvPr id="217" name="Google Shape;217;p18"/>
          <p:cNvSpPr txBox="1"/>
          <p:nvPr>
            <p:ph idx="1" type="body"/>
          </p:nvPr>
        </p:nvSpPr>
        <p:spPr>
          <a:xfrm>
            <a:off x="291313" y="1825625"/>
            <a:ext cx="5891002" cy="4351338"/>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lang="en-US"/>
              <a:t>First two principles in action, figure shows how sparse connectivity and parameter sharing can dramatically improve the efficiency of a linear function for detecting edges in an image</a:t>
            </a:r>
            <a:endParaRPr/>
          </a:p>
        </p:txBody>
      </p:sp>
      <p:pic>
        <p:nvPicPr>
          <p:cNvPr id="218" name="Google Shape;218;p18"/>
          <p:cNvPicPr preferRelativeResize="0"/>
          <p:nvPr/>
        </p:nvPicPr>
        <p:blipFill rotWithShape="1">
          <a:blip r:embed="rId3">
            <a:alphaModFix/>
          </a:blip>
          <a:srcRect b="0" l="0" r="0" t="0"/>
          <a:stretch/>
        </p:blipFill>
        <p:spPr>
          <a:xfrm>
            <a:off x="6255143" y="2249585"/>
            <a:ext cx="5593915" cy="339254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19"/>
          <p:cNvPicPr preferRelativeResize="0"/>
          <p:nvPr/>
        </p:nvPicPr>
        <p:blipFill rotWithShape="1">
          <a:blip r:embed="rId3">
            <a:alphaModFix/>
          </a:blip>
          <a:srcRect b="0" l="0" r="0" t="0"/>
          <a:stretch/>
        </p:blipFill>
        <p:spPr>
          <a:xfrm>
            <a:off x="8224980" y="501748"/>
            <a:ext cx="3878404" cy="2581275"/>
          </a:xfrm>
          <a:prstGeom prst="rect">
            <a:avLst/>
          </a:prstGeom>
          <a:noFill/>
          <a:ln>
            <a:noFill/>
          </a:ln>
        </p:spPr>
      </p:pic>
      <p:sp>
        <p:nvSpPr>
          <p:cNvPr id="224" name="Google Shape;224;p19"/>
          <p:cNvSpPr/>
          <p:nvPr/>
        </p:nvSpPr>
        <p:spPr>
          <a:xfrm>
            <a:off x="331774" y="4450673"/>
            <a:ext cx="11771610"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🡪Matrix multiplication algorithm performs over sixteen billion floating point operations, making convolution roughly 60,000 times more efficient computationally.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🡪Most of the matrix entries would be zero. If we stored only the nonzero entries of the matrix, then both matrix multiplication and convolution would require the same number of floating point operations to compute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🡪The matrix would still need to contain 2 </a:t>
            </a:r>
            <a:r>
              <a:rPr i="1" lang="en-US" sz="1800">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319 </a:t>
            </a:r>
            <a:r>
              <a:rPr i="1" lang="en-US" sz="1800">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280 = 178</a:t>
            </a:r>
            <a:r>
              <a:rPr i="1" lang="en-US" sz="1800">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640 entries. Convolution is an extremely efficient way of describing transformations that apply the same linear transformation of a small, local region across the entire input. </a:t>
            </a:r>
            <a:endParaRPr/>
          </a:p>
        </p:txBody>
      </p:sp>
      <p:sp>
        <p:nvSpPr>
          <p:cNvPr id="225" name="Google Shape;225;p19"/>
          <p:cNvSpPr/>
          <p:nvPr/>
        </p:nvSpPr>
        <p:spPr>
          <a:xfrm>
            <a:off x="8294971" y="3152994"/>
            <a:ext cx="389702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Figure 9.6: </a:t>
            </a:r>
            <a:r>
              <a:rPr i="1" lang="en-US" sz="1800">
                <a:solidFill>
                  <a:schemeClr val="dk1"/>
                </a:solidFill>
                <a:latin typeface="Calibri"/>
                <a:ea typeface="Calibri"/>
                <a:cs typeface="Calibri"/>
                <a:sym typeface="Calibri"/>
              </a:rPr>
              <a:t>Efficiency of edge detection</a:t>
            </a:r>
            <a:r>
              <a:rPr lang="en-US" sz="1800">
                <a:solidFill>
                  <a:schemeClr val="dk1"/>
                </a:solidFill>
                <a:latin typeface="Calibri"/>
                <a:ea typeface="Calibri"/>
                <a:cs typeface="Calibri"/>
                <a:sym typeface="Calibri"/>
              </a:rPr>
              <a:t>. </a:t>
            </a:r>
            <a:endParaRPr/>
          </a:p>
        </p:txBody>
      </p:sp>
      <p:sp>
        <p:nvSpPr>
          <p:cNvPr id="226" name="Google Shape;226;p19"/>
          <p:cNvSpPr/>
          <p:nvPr/>
        </p:nvSpPr>
        <p:spPr>
          <a:xfrm>
            <a:off x="493615" y="901732"/>
            <a:ext cx="7517500" cy="34163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🡪The image on the right was formed by taking </a:t>
            </a:r>
            <a:r>
              <a:rPr lang="en-US" sz="1800">
                <a:solidFill>
                  <a:srgbClr val="FF0000"/>
                </a:solidFill>
                <a:latin typeface="Calibri"/>
                <a:ea typeface="Calibri"/>
                <a:cs typeface="Calibri"/>
                <a:sym typeface="Calibri"/>
              </a:rPr>
              <a:t>each pixel in the original image </a:t>
            </a:r>
            <a:r>
              <a:rPr lang="en-US" sz="1800">
                <a:solidFill>
                  <a:schemeClr val="dk1"/>
                </a:solidFill>
                <a:latin typeface="Calibri"/>
                <a:ea typeface="Calibri"/>
                <a:cs typeface="Calibri"/>
                <a:sym typeface="Calibri"/>
              </a:rPr>
              <a:t>and </a:t>
            </a:r>
            <a:r>
              <a:rPr lang="en-US" sz="1800">
                <a:solidFill>
                  <a:srgbClr val="FF0000"/>
                </a:solidFill>
                <a:latin typeface="Calibri"/>
                <a:ea typeface="Calibri"/>
                <a:cs typeface="Calibri"/>
                <a:sym typeface="Calibri"/>
              </a:rPr>
              <a:t>subtracting the value of its neighboring pixel on the left</a:t>
            </a:r>
            <a:r>
              <a:rPr lang="en-US" sz="18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🡪Both images are 280 pixels tall, input image is 320 pixels wide while the output image is 319 pixels wide. </a:t>
            </a:r>
            <a:endParaRPr/>
          </a:p>
          <a:p>
            <a:pPr indent="0" lvl="0" marL="0" marR="0" rtl="0" algn="just">
              <a:spcBef>
                <a:spcPts val="0"/>
              </a:spcBef>
              <a:spcAft>
                <a:spcPts val="0"/>
              </a:spcAft>
              <a:buNone/>
            </a:pPr>
            <a:r>
              <a:rPr lang="en-US" sz="1800">
                <a:solidFill>
                  <a:srgbClr val="00B050"/>
                </a:solidFill>
                <a:latin typeface="Calibri"/>
                <a:ea typeface="Calibri"/>
                <a:cs typeface="Calibri"/>
                <a:sym typeface="Calibri"/>
              </a:rPr>
              <a:t>This transformation can be described by a convolution kernel containing two elements, and requires 319 </a:t>
            </a:r>
            <a:r>
              <a:rPr i="1" lang="en-US" sz="1800">
                <a:solidFill>
                  <a:srgbClr val="00B050"/>
                </a:solidFill>
                <a:latin typeface="Calibri"/>
                <a:ea typeface="Calibri"/>
                <a:cs typeface="Calibri"/>
                <a:sym typeface="Calibri"/>
              </a:rPr>
              <a:t>× </a:t>
            </a:r>
            <a:r>
              <a:rPr lang="en-US" sz="1800">
                <a:solidFill>
                  <a:srgbClr val="00B050"/>
                </a:solidFill>
                <a:latin typeface="Calibri"/>
                <a:ea typeface="Calibri"/>
                <a:cs typeface="Calibri"/>
                <a:sym typeface="Calibri"/>
              </a:rPr>
              <a:t>280 </a:t>
            </a:r>
            <a:r>
              <a:rPr i="1" lang="en-US" sz="1800">
                <a:solidFill>
                  <a:srgbClr val="00B050"/>
                </a:solidFill>
                <a:latin typeface="Calibri"/>
                <a:ea typeface="Calibri"/>
                <a:cs typeface="Calibri"/>
                <a:sym typeface="Calibri"/>
              </a:rPr>
              <a:t>× </a:t>
            </a:r>
            <a:r>
              <a:rPr lang="en-US" sz="1800">
                <a:solidFill>
                  <a:srgbClr val="00B050"/>
                </a:solidFill>
                <a:latin typeface="Calibri"/>
                <a:ea typeface="Calibri"/>
                <a:cs typeface="Calibri"/>
                <a:sym typeface="Calibri"/>
              </a:rPr>
              <a:t>3 = 267</a:t>
            </a:r>
            <a:r>
              <a:rPr i="1" lang="en-US" sz="1800">
                <a:solidFill>
                  <a:srgbClr val="00B050"/>
                </a:solidFill>
                <a:latin typeface="Calibri"/>
                <a:ea typeface="Calibri"/>
                <a:cs typeface="Calibri"/>
                <a:sym typeface="Calibri"/>
              </a:rPr>
              <a:t>, </a:t>
            </a:r>
            <a:r>
              <a:rPr lang="en-US" sz="1800">
                <a:solidFill>
                  <a:srgbClr val="00B050"/>
                </a:solidFill>
                <a:latin typeface="Calibri"/>
                <a:ea typeface="Calibri"/>
                <a:cs typeface="Calibri"/>
                <a:sym typeface="Calibri"/>
              </a:rPr>
              <a:t>960 floating point operations (two multiplications and one addition per output pixel) to </a:t>
            </a:r>
            <a:r>
              <a:rPr lang="en-US" sz="1800">
                <a:solidFill>
                  <a:srgbClr val="FF0000"/>
                </a:solidFill>
                <a:latin typeface="Calibri"/>
                <a:ea typeface="Calibri"/>
                <a:cs typeface="Calibri"/>
                <a:sym typeface="Calibri"/>
              </a:rPr>
              <a:t>compute using convolution</a:t>
            </a:r>
            <a:endParaRPr/>
          </a:p>
          <a:p>
            <a:pPr indent="0" lvl="0" marL="0" marR="0" rtl="0" algn="just">
              <a:spcBef>
                <a:spcPts val="0"/>
              </a:spcBef>
              <a:spcAft>
                <a:spcPts val="0"/>
              </a:spcAft>
              <a:buNone/>
            </a:pPr>
            <a:r>
              <a:t/>
            </a:r>
            <a:endParaRPr sz="1800">
              <a:solidFill>
                <a:srgbClr val="FF0000"/>
              </a:solidFill>
              <a:latin typeface="Calibri"/>
              <a:ea typeface="Calibri"/>
              <a:cs typeface="Calibri"/>
              <a:sym typeface="Calibri"/>
            </a:endParaRPr>
          </a:p>
          <a:p>
            <a:pPr indent="0" lvl="0" marL="0" marR="0" rtl="0" algn="just">
              <a:spcBef>
                <a:spcPts val="0"/>
              </a:spcBef>
              <a:spcAft>
                <a:spcPts val="0"/>
              </a:spcAft>
              <a:buNone/>
            </a:pPr>
            <a:r>
              <a:rPr lang="en-US" sz="1800">
                <a:solidFill>
                  <a:srgbClr val="FF0000"/>
                </a:solidFill>
                <a:latin typeface="Calibri"/>
                <a:ea typeface="Calibri"/>
                <a:cs typeface="Calibri"/>
                <a:sym typeface="Calibri"/>
              </a:rPr>
              <a:t>with a </a:t>
            </a:r>
            <a:r>
              <a:rPr lang="en-US" sz="1800">
                <a:solidFill>
                  <a:srgbClr val="00B050"/>
                </a:solidFill>
                <a:latin typeface="Calibri"/>
                <a:ea typeface="Calibri"/>
                <a:cs typeface="Calibri"/>
                <a:sym typeface="Calibri"/>
              </a:rPr>
              <a:t>matrix multiplication </a:t>
            </a:r>
            <a:r>
              <a:rPr lang="en-US" sz="1800">
                <a:solidFill>
                  <a:srgbClr val="FF0000"/>
                </a:solidFill>
                <a:latin typeface="Calibri"/>
                <a:ea typeface="Calibri"/>
                <a:cs typeface="Calibri"/>
                <a:sym typeface="Calibri"/>
              </a:rPr>
              <a:t>would take 320 </a:t>
            </a:r>
            <a:r>
              <a:rPr i="1" lang="en-US" sz="1800">
                <a:solidFill>
                  <a:srgbClr val="FF0000"/>
                </a:solidFill>
                <a:latin typeface="Calibri"/>
                <a:ea typeface="Calibri"/>
                <a:cs typeface="Calibri"/>
                <a:sym typeface="Calibri"/>
              </a:rPr>
              <a:t>× </a:t>
            </a:r>
            <a:r>
              <a:rPr lang="en-US" sz="1800">
                <a:solidFill>
                  <a:srgbClr val="FF0000"/>
                </a:solidFill>
                <a:latin typeface="Calibri"/>
                <a:ea typeface="Calibri"/>
                <a:cs typeface="Calibri"/>
                <a:sym typeface="Calibri"/>
              </a:rPr>
              <a:t>280 </a:t>
            </a:r>
            <a:r>
              <a:rPr i="1" lang="en-US" sz="1800">
                <a:solidFill>
                  <a:srgbClr val="FF0000"/>
                </a:solidFill>
                <a:latin typeface="Calibri"/>
                <a:ea typeface="Calibri"/>
                <a:cs typeface="Calibri"/>
                <a:sym typeface="Calibri"/>
              </a:rPr>
              <a:t>× </a:t>
            </a:r>
            <a:r>
              <a:rPr lang="en-US" sz="1800">
                <a:solidFill>
                  <a:srgbClr val="FF0000"/>
                </a:solidFill>
                <a:latin typeface="Calibri"/>
                <a:ea typeface="Calibri"/>
                <a:cs typeface="Calibri"/>
                <a:sym typeface="Calibri"/>
              </a:rPr>
              <a:t>319 </a:t>
            </a:r>
            <a:r>
              <a:rPr i="1" lang="en-US" sz="1800">
                <a:solidFill>
                  <a:srgbClr val="FF0000"/>
                </a:solidFill>
                <a:latin typeface="Calibri"/>
                <a:ea typeface="Calibri"/>
                <a:cs typeface="Calibri"/>
                <a:sym typeface="Calibri"/>
              </a:rPr>
              <a:t>× </a:t>
            </a:r>
            <a:r>
              <a:rPr lang="en-US" sz="1800">
                <a:solidFill>
                  <a:srgbClr val="FF0000"/>
                </a:solidFill>
                <a:latin typeface="Calibri"/>
                <a:ea typeface="Calibri"/>
                <a:cs typeface="Calibri"/>
                <a:sym typeface="Calibri"/>
              </a:rPr>
              <a:t>280, or over eight billion, entries in the matrix, making convolution four billion times more efficient for representing this transformation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
          <p:cNvSpPr txBox="1"/>
          <p:nvPr>
            <p:ph type="title"/>
          </p:nvPr>
        </p:nvSpPr>
        <p:spPr>
          <a:xfrm>
            <a:off x="1428919" y="81904"/>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Convolutional Networks</a:t>
            </a:r>
            <a:endParaRPr/>
          </a:p>
        </p:txBody>
      </p:sp>
      <p:sp>
        <p:nvSpPr>
          <p:cNvPr id="104" name="Google Shape;104;p2"/>
          <p:cNvSpPr txBox="1"/>
          <p:nvPr>
            <p:ph idx="1" type="body"/>
          </p:nvPr>
        </p:nvSpPr>
        <p:spPr>
          <a:xfrm>
            <a:off x="470673" y="1663392"/>
            <a:ext cx="11587793"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en-US"/>
              <a:t>Convolutional networks </a:t>
            </a:r>
            <a:r>
              <a:rPr lang="en-US"/>
              <a:t> known as </a:t>
            </a:r>
            <a:r>
              <a:rPr b="1" lang="en-US">
                <a:solidFill>
                  <a:srgbClr val="FF0000"/>
                </a:solidFill>
              </a:rPr>
              <a:t>Convolutional Neural Networks(CNN)</a:t>
            </a:r>
            <a:endParaRPr>
              <a:solidFill>
                <a:srgbClr val="FF0000"/>
              </a:solidFill>
            </a:endParaRPr>
          </a:p>
          <a:p>
            <a:pPr indent="-228600" lvl="0" marL="228600" rtl="0" algn="l">
              <a:lnSpc>
                <a:spcPct val="90000"/>
              </a:lnSpc>
              <a:spcBef>
                <a:spcPts val="1000"/>
              </a:spcBef>
              <a:spcAft>
                <a:spcPts val="0"/>
              </a:spcAft>
              <a:buClr>
                <a:schemeClr val="dk1"/>
              </a:buClr>
              <a:buSzPts val="2800"/>
              <a:buChar char="•"/>
            </a:pPr>
            <a:r>
              <a:rPr lang="en-US"/>
              <a:t>Specialized kind of neural network for processing data that has a known, </a:t>
            </a:r>
            <a:r>
              <a:rPr lang="en-US">
                <a:solidFill>
                  <a:srgbClr val="FF0000"/>
                </a:solidFill>
              </a:rPr>
              <a:t>grid-like topology</a:t>
            </a:r>
            <a:endParaRPr/>
          </a:p>
          <a:p>
            <a:pPr indent="-228600" lvl="0" marL="228600" rtl="0" algn="l">
              <a:lnSpc>
                <a:spcPct val="90000"/>
              </a:lnSpc>
              <a:spcBef>
                <a:spcPts val="1000"/>
              </a:spcBef>
              <a:spcAft>
                <a:spcPts val="0"/>
              </a:spcAft>
              <a:buClr>
                <a:schemeClr val="dk1"/>
              </a:buClr>
              <a:buSzPts val="2800"/>
              <a:buChar char="•"/>
            </a:pPr>
            <a:r>
              <a:rPr lang="en-US"/>
              <a:t>“Convolutional neural network” employs a mathematical operation called </a:t>
            </a:r>
            <a:r>
              <a:rPr b="1" lang="en-US">
                <a:solidFill>
                  <a:srgbClr val="FF0000"/>
                </a:solidFill>
              </a:rPr>
              <a:t>convolution</a:t>
            </a:r>
            <a:endParaRPr>
              <a:solidFill>
                <a:srgbClr val="FF0000"/>
              </a:solidFill>
            </a:endParaRPr>
          </a:p>
          <a:p>
            <a:pPr indent="-228600" lvl="0" marL="228600" rtl="0" algn="l">
              <a:lnSpc>
                <a:spcPct val="90000"/>
              </a:lnSpc>
              <a:spcBef>
                <a:spcPts val="1000"/>
              </a:spcBef>
              <a:spcAft>
                <a:spcPts val="0"/>
              </a:spcAft>
              <a:buClr>
                <a:schemeClr val="dk1"/>
              </a:buClr>
              <a:buSzPts val="2800"/>
              <a:buChar char="•"/>
            </a:pPr>
            <a:r>
              <a:rPr lang="en-US"/>
              <a:t>Convolution is a </a:t>
            </a:r>
            <a:r>
              <a:rPr lang="en-US">
                <a:solidFill>
                  <a:srgbClr val="FF0000"/>
                </a:solidFill>
              </a:rPr>
              <a:t>specialized kind of linear operation </a:t>
            </a:r>
            <a:endParaRPr/>
          </a:p>
          <a:p>
            <a:pPr indent="-228600" lvl="0" marL="228600" rtl="0" algn="l">
              <a:lnSpc>
                <a:spcPct val="90000"/>
              </a:lnSpc>
              <a:spcBef>
                <a:spcPts val="1000"/>
              </a:spcBef>
              <a:spcAft>
                <a:spcPts val="0"/>
              </a:spcAft>
              <a:buClr>
                <a:schemeClr val="dk1"/>
              </a:buClr>
              <a:buSzPts val="2800"/>
              <a:buChar char="•"/>
            </a:pPr>
            <a:r>
              <a:rPr i="1" lang="en-US"/>
              <a:t>Convolutional networks are simply neural networks that </a:t>
            </a:r>
            <a:r>
              <a:rPr i="1" lang="en-US">
                <a:solidFill>
                  <a:srgbClr val="FF0000"/>
                </a:solidFill>
              </a:rPr>
              <a:t>use convolution </a:t>
            </a:r>
            <a:r>
              <a:rPr i="1" lang="en-US">
                <a:solidFill>
                  <a:srgbClr val="00B050"/>
                </a:solidFill>
              </a:rPr>
              <a:t>in place of</a:t>
            </a:r>
            <a:r>
              <a:rPr i="1" lang="en-US"/>
              <a:t> </a:t>
            </a:r>
            <a:r>
              <a:rPr i="1" lang="en-US">
                <a:solidFill>
                  <a:srgbClr val="FF0000"/>
                </a:solidFill>
              </a:rPr>
              <a:t>general matrix multiplication </a:t>
            </a:r>
            <a:r>
              <a:rPr i="1" lang="en-US"/>
              <a:t>in at least one of their layers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Convolution</a:t>
            </a:r>
            <a:endParaRPr/>
          </a:p>
        </p:txBody>
      </p:sp>
      <p:sp>
        <p:nvSpPr>
          <p:cNvPr id="232" name="Google Shape;232;p2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Some kinds of data cannot be processed by neural networks defined by matrix multiplication with a fixed-shape matrix. </a:t>
            </a:r>
            <a:endParaRPr/>
          </a:p>
          <a:p>
            <a:pPr indent="-228600" lvl="0" marL="228600" rtl="0" algn="l">
              <a:lnSpc>
                <a:spcPct val="90000"/>
              </a:lnSpc>
              <a:spcBef>
                <a:spcPts val="1000"/>
              </a:spcBef>
              <a:spcAft>
                <a:spcPts val="0"/>
              </a:spcAft>
              <a:buClr>
                <a:schemeClr val="dk1"/>
              </a:buClr>
              <a:buSzPts val="2800"/>
              <a:buChar char="•"/>
            </a:pPr>
            <a:r>
              <a:rPr lang="en-US"/>
              <a:t>Convolution enables processing of some of these kinds of data.</a:t>
            </a:r>
            <a:endParaRPr/>
          </a:p>
          <a:p>
            <a:pPr indent="-228600" lvl="0" marL="228600" rtl="0" algn="l">
              <a:lnSpc>
                <a:spcPct val="90000"/>
              </a:lnSpc>
              <a:spcBef>
                <a:spcPts val="1000"/>
              </a:spcBef>
              <a:spcAft>
                <a:spcPts val="0"/>
              </a:spcAft>
              <a:buClr>
                <a:schemeClr val="dk1"/>
              </a:buClr>
              <a:buSzPts val="2800"/>
              <a:buChar char="•"/>
            </a:pPr>
            <a:r>
              <a:rPr lang="en-US"/>
              <a:t>Convolution is not naturally equivariant to some other transformations - Scale or Rotation of an image</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1"/>
          <p:cNvSpPr txBox="1"/>
          <p:nvPr>
            <p:ph type="title"/>
          </p:nvPr>
        </p:nvSpPr>
        <p:spPr>
          <a:xfrm>
            <a:off x="1912399" y="94479"/>
            <a:ext cx="6033116" cy="98542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Pooling</a:t>
            </a:r>
            <a:endParaRPr/>
          </a:p>
        </p:txBody>
      </p:sp>
      <p:sp>
        <p:nvSpPr>
          <p:cNvPr id="238" name="Google Shape;238;p21"/>
          <p:cNvSpPr txBox="1"/>
          <p:nvPr>
            <p:ph idx="1" type="body"/>
          </p:nvPr>
        </p:nvSpPr>
        <p:spPr>
          <a:xfrm>
            <a:off x="461639" y="1079900"/>
            <a:ext cx="11141476"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FF0000"/>
              </a:buClr>
              <a:buSzPts val="2800"/>
              <a:buChar char="•"/>
            </a:pPr>
            <a:r>
              <a:rPr lang="en-US">
                <a:solidFill>
                  <a:srgbClr val="FF0000"/>
                </a:solidFill>
              </a:rPr>
              <a:t>Convolutional network consists of three stages</a:t>
            </a:r>
            <a:endParaRPr/>
          </a:p>
          <a:p>
            <a:pPr indent="0" lvl="0" marL="0" rtl="0" algn="l">
              <a:lnSpc>
                <a:spcPct val="90000"/>
              </a:lnSpc>
              <a:spcBef>
                <a:spcPts val="1000"/>
              </a:spcBef>
              <a:spcAft>
                <a:spcPts val="0"/>
              </a:spcAft>
              <a:buClr>
                <a:schemeClr val="dk1"/>
              </a:buClr>
              <a:buSzPts val="2800"/>
              <a:buNone/>
            </a:pPr>
            <a:r>
              <a:t/>
            </a:r>
            <a:endParaRPr>
              <a:solidFill>
                <a:srgbClr val="FF0000"/>
              </a:solidFill>
            </a:endParaRPr>
          </a:p>
          <a:p>
            <a:pPr indent="0" lvl="0" marL="0" rtl="0" algn="l">
              <a:lnSpc>
                <a:spcPct val="90000"/>
              </a:lnSpc>
              <a:spcBef>
                <a:spcPts val="1000"/>
              </a:spcBef>
              <a:spcAft>
                <a:spcPts val="0"/>
              </a:spcAft>
              <a:buClr>
                <a:schemeClr val="dk1"/>
              </a:buClr>
              <a:buSzPts val="2800"/>
              <a:buNone/>
            </a:pPr>
            <a:r>
              <a:rPr lang="en-US"/>
              <a:t>🡪Layer performs several </a:t>
            </a:r>
            <a:r>
              <a:rPr lang="en-US">
                <a:solidFill>
                  <a:srgbClr val="00B050"/>
                </a:solidFill>
              </a:rPr>
              <a:t>convolutions</a:t>
            </a:r>
            <a:r>
              <a:rPr lang="en-US"/>
              <a:t> in parallel</a:t>
            </a:r>
            <a:endParaRPr/>
          </a:p>
          <a:p>
            <a:pPr indent="0" lvl="0" marL="0" rtl="0" algn="l">
              <a:lnSpc>
                <a:spcPct val="90000"/>
              </a:lnSpc>
              <a:spcBef>
                <a:spcPts val="1000"/>
              </a:spcBef>
              <a:spcAft>
                <a:spcPts val="0"/>
              </a:spcAft>
              <a:buClr>
                <a:schemeClr val="dk1"/>
              </a:buClr>
              <a:buSzPts val="2800"/>
              <a:buNone/>
            </a:pPr>
            <a:r>
              <a:rPr lang="en-US"/>
              <a:t>🡪Each linear activation is run through a </a:t>
            </a:r>
            <a:r>
              <a:rPr lang="en-US">
                <a:solidFill>
                  <a:srgbClr val="00B050"/>
                </a:solidFill>
              </a:rPr>
              <a:t>nonlinear activation function</a:t>
            </a:r>
            <a:r>
              <a:rPr lang="en-US"/>
              <a:t>, such as the rectified linear activation function. This stage is sometimes </a:t>
            </a:r>
            <a:r>
              <a:rPr lang="en-US">
                <a:solidFill>
                  <a:srgbClr val="FF0000"/>
                </a:solidFill>
              </a:rPr>
              <a:t>called the detector stage</a:t>
            </a:r>
            <a:endParaRPr/>
          </a:p>
          <a:p>
            <a:pPr indent="0" lvl="0" marL="0" rtl="0" algn="l">
              <a:lnSpc>
                <a:spcPct val="90000"/>
              </a:lnSpc>
              <a:spcBef>
                <a:spcPts val="1000"/>
              </a:spcBef>
              <a:spcAft>
                <a:spcPts val="0"/>
              </a:spcAft>
              <a:buClr>
                <a:schemeClr val="dk1"/>
              </a:buClr>
              <a:buSzPts val="2800"/>
              <a:buNone/>
            </a:pPr>
            <a:r>
              <a:rPr lang="en-US"/>
              <a:t>🡪Use a </a:t>
            </a:r>
            <a:r>
              <a:rPr lang="en-US">
                <a:solidFill>
                  <a:srgbClr val="00B050"/>
                </a:solidFill>
              </a:rPr>
              <a:t>pooling</a:t>
            </a:r>
            <a:r>
              <a:rPr lang="en-US"/>
              <a:t> function to modify the output of the layer</a:t>
            </a:r>
            <a:endParaRPr/>
          </a:p>
          <a:p>
            <a:pPr indent="0" lvl="0" marL="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Pooling -Advantages</a:t>
            </a:r>
            <a:endParaRPr/>
          </a:p>
        </p:txBody>
      </p:sp>
      <p:sp>
        <p:nvSpPr>
          <p:cNvPr id="244" name="Google Shape;244;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Feature Extraction</a:t>
            </a:r>
            <a:endParaRPr/>
          </a:p>
          <a:p>
            <a:pPr indent="-228600" lvl="0" marL="228600" rtl="0" algn="l">
              <a:lnSpc>
                <a:spcPct val="90000"/>
              </a:lnSpc>
              <a:spcBef>
                <a:spcPts val="1000"/>
              </a:spcBef>
              <a:spcAft>
                <a:spcPts val="0"/>
              </a:spcAft>
              <a:buClr>
                <a:schemeClr val="dk1"/>
              </a:buClr>
              <a:buSzPts val="2800"/>
              <a:buChar char="•"/>
            </a:pPr>
            <a:r>
              <a:rPr lang="en-US"/>
              <a:t>Dimensionality reduction</a:t>
            </a:r>
            <a:endParaRPr/>
          </a:p>
          <a:p>
            <a:pPr indent="-228600" lvl="0" marL="228600" rtl="0" algn="l">
              <a:lnSpc>
                <a:spcPct val="90000"/>
              </a:lnSpc>
              <a:spcBef>
                <a:spcPts val="1000"/>
              </a:spcBef>
              <a:spcAft>
                <a:spcPts val="0"/>
              </a:spcAft>
              <a:buClr>
                <a:schemeClr val="dk1"/>
              </a:buClr>
              <a:buSzPts val="2800"/>
              <a:buChar char="•"/>
            </a:pPr>
            <a:r>
              <a:rPr lang="en-US"/>
              <a:t>Reduction in computational time</a:t>
            </a:r>
            <a:endParaRPr/>
          </a:p>
          <a:p>
            <a:pPr indent="-228600" lvl="0" marL="228600" rtl="0" algn="l">
              <a:lnSpc>
                <a:spcPct val="90000"/>
              </a:lnSpc>
              <a:spcBef>
                <a:spcPts val="1000"/>
              </a:spcBef>
              <a:spcAft>
                <a:spcPts val="0"/>
              </a:spcAft>
              <a:buClr>
                <a:schemeClr val="dk1"/>
              </a:buClr>
              <a:buSzPts val="2800"/>
              <a:buChar char="•"/>
            </a:pPr>
            <a:r>
              <a:rPr lang="en-US"/>
              <a:t>Generalization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3"/>
          <p:cNvSpPr txBox="1"/>
          <p:nvPr>
            <p:ph type="title"/>
          </p:nvPr>
        </p:nvSpPr>
        <p:spPr>
          <a:xfrm>
            <a:off x="1880586" y="188199"/>
            <a:ext cx="5487880" cy="65738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b="1" lang="en-US"/>
              <a:t>Pooling</a:t>
            </a:r>
            <a:endParaRPr/>
          </a:p>
        </p:txBody>
      </p:sp>
      <p:pic>
        <p:nvPicPr>
          <p:cNvPr id="250" name="Google Shape;250;p23"/>
          <p:cNvPicPr preferRelativeResize="0"/>
          <p:nvPr/>
        </p:nvPicPr>
        <p:blipFill rotWithShape="1">
          <a:blip r:embed="rId3">
            <a:alphaModFix/>
          </a:blip>
          <a:srcRect b="0" l="0" r="0" t="0"/>
          <a:stretch/>
        </p:blipFill>
        <p:spPr>
          <a:xfrm>
            <a:off x="0" y="1420426"/>
            <a:ext cx="6320901" cy="5072449"/>
          </a:xfrm>
          <a:prstGeom prst="rect">
            <a:avLst/>
          </a:prstGeom>
          <a:noFill/>
          <a:ln>
            <a:noFill/>
          </a:ln>
        </p:spPr>
      </p:pic>
      <p:sp>
        <p:nvSpPr>
          <p:cNvPr id="251" name="Google Shape;251;p23"/>
          <p:cNvSpPr txBox="1"/>
          <p:nvPr/>
        </p:nvSpPr>
        <p:spPr>
          <a:xfrm>
            <a:off x="483833" y="6402820"/>
            <a:ext cx="752382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F0000"/>
                </a:solidFill>
                <a:latin typeface="Calibri"/>
                <a:ea typeface="Calibri"/>
                <a:cs typeface="Calibri"/>
                <a:sym typeface="Calibri"/>
              </a:rPr>
              <a:t>Figure 9.7: The components of a typical convolutional neural network layer</a:t>
            </a:r>
            <a:endParaRPr b="1" sz="1800">
              <a:solidFill>
                <a:srgbClr val="FF0000"/>
              </a:solidFill>
              <a:latin typeface="Calibri"/>
              <a:ea typeface="Calibri"/>
              <a:cs typeface="Calibri"/>
              <a:sym typeface="Calibri"/>
            </a:endParaRPr>
          </a:p>
        </p:txBody>
      </p:sp>
      <p:sp>
        <p:nvSpPr>
          <p:cNvPr id="252" name="Google Shape;252;p23"/>
          <p:cNvSpPr txBox="1"/>
          <p:nvPr/>
        </p:nvSpPr>
        <p:spPr>
          <a:xfrm>
            <a:off x="6551721" y="1513086"/>
            <a:ext cx="5557421" cy="341632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rgbClr val="FF0000"/>
                </a:solidFill>
                <a:latin typeface="Calibri"/>
                <a:ea typeface="Calibri"/>
                <a:cs typeface="Calibri"/>
                <a:sym typeface="Calibri"/>
              </a:rPr>
              <a:t>(Left) T</a:t>
            </a:r>
            <a:r>
              <a:rPr lang="en-US" sz="2400">
                <a:solidFill>
                  <a:schemeClr val="dk1"/>
                </a:solidFill>
                <a:latin typeface="Calibri"/>
                <a:ea typeface="Calibri"/>
                <a:cs typeface="Calibri"/>
                <a:sym typeface="Calibri"/>
              </a:rPr>
              <a:t>he convolutional net is viewed as a small number of relatively complex layers, with each layer having many “stages.” </a:t>
            </a:r>
            <a:endParaRPr/>
          </a:p>
          <a:p>
            <a:pPr indent="0" lvl="0" marL="0" marR="0" rtl="0" algn="just">
              <a:spcBef>
                <a:spcPts val="0"/>
              </a:spcBef>
              <a:spcAft>
                <a:spcPts val="0"/>
              </a:spcAft>
              <a:buNone/>
            </a:pPr>
            <a:r>
              <a:t/>
            </a:r>
            <a:endParaRPr sz="2400">
              <a:solidFill>
                <a:srgbClr val="FF0000"/>
              </a:solidFill>
              <a:latin typeface="Calibri"/>
              <a:ea typeface="Calibri"/>
              <a:cs typeface="Calibri"/>
              <a:sym typeface="Calibri"/>
            </a:endParaRPr>
          </a:p>
          <a:p>
            <a:pPr indent="0" lvl="0" marL="0" marR="0" rtl="0" algn="just">
              <a:spcBef>
                <a:spcPts val="0"/>
              </a:spcBef>
              <a:spcAft>
                <a:spcPts val="0"/>
              </a:spcAft>
              <a:buNone/>
            </a:pPr>
            <a:r>
              <a:rPr lang="en-US" sz="2400">
                <a:solidFill>
                  <a:srgbClr val="FF0000"/>
                </a:solidFill>
                <a:latin typeface="Calibri"/>
                <a:ea typeface="Calibri"/>
                <a:cs typeface="Calibri"/>
                <a:sym typeface="Calibri"/>
              </a:rPr>
              <a:t>(Right) T</a:t>
            </a:r>
            <a:r>
              <a:rPr lang="en-US" sz="2400">
                <a:solidFill>
                  <a:schemeClr val="dk1"/>
                </a:solidFill>
                <a:latin typeface="Calibri"/>
                <a:ea typeface="Calibri"/>
                <a:cs typeface="Calibri"/>
                <a:sym typeface="Calibri"/>
              </a:rPr>
              <a:t>he convolutional net is viewed as a larger number of simple layers; every step of processing is regarded as a layer in its own right. This means that not every “layer” has parameters.</a:t>
            </a:r>
            <a:endParaRPr sz="24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4"/>
          <p:cNvSpPr txBox="1"/>
          <p:nvPr>
            <p:ph type="title"/>
          </p:nvPr>
        </p:nvSpPr>
        <p:spPr>
          <a:xfrm>
            <a:off x="2089951" y="97655"/>
            <a:ext cx="7267113" cy="10830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Pooling</a:t>
            </a:r>
            <a:endParaRPr/>
          </a:p>
        </p:txBody>
      </p:sp>
      <p:sp>
        <p:nvSpPr>
          <p:cNvPr id="258" name="Google Shape;258;p24"/>
          <p:cNvSpPr txBox="1"/>
          <p:nvPr>
            <p:ph idx="1" type="body"/>
          </p:nvPr>
        </p:nvSpPr>
        <p:spPr>
          <a:xfrm>
            <a:off x="312198" y="1180731"/>
            <a:ext cx="11567604" cy="4797117"/>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A pooling function replaces the output of the net at a certain location with a summary statistic of the nearby outputs. </a:t>
            </a:r>
            <a:endParaRPr/>
          </a:p>
          <a:p>
            <a:pPr indent="-228600" lvl="0" marL="228600" rtl="0" algn="l">
              <a:lnSpc>
                <a:spcPct val="90000"/>
              </a:lnSpc>
              <a:spcBef>
                <a:spcPts val="1000"/>
              </a:spcBef>
              <a:spcAft>
                <a:spcPts val="0"/>
              </a:spcAft>
              <a:buClr>
                <a:srgbClr val="FF0000"/>
              </a:buClr>
              <a:buSzPts val="2800"/>
              <a:buChar char="•"/>
            </a:pPr>
            <a:r>
              <a:rPr lang="en-US">
                <a:solidFill>
                  <a:srgbClr val="FF0000"/>
                </a:solidFill>
              </a:rPr>
              <a:t>For example, </a:t>
            </a:r>
            <a:r>
              <a:rPr lang="en-US"/>
              <a:t>the max pooling operation reports the maximum output within a rectangular neighborhood</a:t>
            </a:r>
            <a:endParaRPr/>
          </a:p>
          <a:p>
            <a:pPr indent="0" lvl="0" marL="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Pooling functions include </a:t>
            </a:r>
            <a:endParaRPr/>
          </a:p>
          <a:p>
            <a:pPr indent="0" lvl="0" marL="0" rtl="0" algn="l">
              <a:lnSpc>
                <a:spcPct val="90000"/>
              </a:lnSpc>
              <a:spcBef>
                <a:spcPts val="1000"/>
              </a:spcBef>
              <a:spcAft>
                <a:spcPts val="0"/>
              </a:spcAft>
              <a:buClr>
                <a:schemeClr val="dk1"/>
              </a:buClr>
              <a:buSzPts val="2800"/>
              <a:buNone/>
            </a:pPr>
            <a:r>
              <a:rPr lang="en-US"/>
              <a:t>🡪A</a:t>
            </a:r>
            <a:r>
              <a:rPr lang="en-US">
                <a:solidFill>
                  <a:srgbClr val="FF0000"/>
                </a:solidFill>
              </a:rPr>
              <a:t>verage of a rectangular </a:t>
            </a:r>
            <a:r>
              <a:rPr lang="en-US"/>
              <a:t>neighborhood</a:t>
            </a:r>
            <a:endParaRPr/>
          </a:p>
          <a:p>
            <a:pPr indent="0" lvl="0" marL="0" rtl="0" algn="l">
              <a:lnSpc>
                <a:spcPct val="90000"/>
              </a:lnSpc>
              <a:spcBef>
                <a:spcPts val="1000"/>
              </a:spcBef>
              <a:spcAft>
                <a:spcPts val="0"/>
              </a:spcAft>
              <a:buClr>
                <a:schemeClr val="dk1"/>
              </a:buClr>
              <a:buSzPts val="2800"/>
              <a:buNone/>
            </a:pPr>
            <a:r>
              <a:rPr lang="en-US"/>
              <a:t>🡪L2 norm of a rectangular neighborhood</a:t>
            </a:r>
            <a:endParaRPr/>
          </a:p>
          <a:p>
            <a:pPr indent="0" lvl="0" marL="0" rtl="0" algn="l">
              <a:lnSpc>
                <a:spcPct val="90000"/>
              </a:lnSpc>
              <a:spcBef>
                <a:spcPts val="1000"/>
              </a:spcBef>
              <a:spcAft>
                <a:spcPts val="0"/>
              </a:spcAft>
              <a:buClr>
                <a:schemeClr val="dk1"/>
              </a:buClr>
              <a:buSzPts val="2800"/>
              <a:buNone/>
            </a:pPr>
            <a:r>
              <a:rPr lang="en-US"/>
              <a:t>🡪Weighted average based on the distance from the central pixel</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Pooling</a:t>
            </a:r>
            <a:endParaRPr/>
          </a:p>
        </p:txBody>
      </p:sp>
      <p:pic>
        <p:nvPicPr>
          <p:cNvPr id="264" name="Google Shape;264;p25"/>
          <p:cNvPicPr preferRelativeResize="0"/>
          <p:nvPr>
            <p:ph idx="1" type="body"/>
          </p:nvPr>
        </p:nvPicPr>
        <p:blipFill rotWithShape="1">
          <a:blip r:embed="rId3">
            <a:alphaModFix/>
          </a:blip>
          <a:srcRect b="0" l="0" r="0" t="0"/>
          <a:stretch/>
        </p:blipFill>
        <p:spPr>
          <a:xfrm>
            <a:off x="305362" y="1398488"/>
            <a:ext cx="4319342" cy="4351338"/>
          </a:xfrm>
          <a:prstGeom prst="rect">
            <a:avLst/>
          </a:prstGeom>
          <a:noFill/>
          <a:ln>
            <a:noFill/>
          </a:ln>
        </p:spPr>
      </p:pic>
      <p:sp>
        <p:nvSpPr>
          <p:cNvPr id="265" name="Google Shape;265;p25"/>
          <p:cNvSpPr txBox="1"/>
          <p:nvPr/>
        </p:nvSpPr>
        <p:spPr>
          <a:xfrm>
            <a:off x="5157542" y="911889"/>
            <a:ext cx="6729096" cy="532453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800">
                <a:solidFill>
                  <a:schemeClr val="dk1"/>
                </a:solidFill>
                <a:latin typeface="Calibri"/>
                <a:ea typeface="Calibri"/>
                <a:cs typeface="Calibri"/>
                <a:sym typeface="Calibri"/>
              </a:rPr>
              <a:t>(</a:t>
            </a:r>
            <a:r>
              <a:rPr lang="en-US" sz="2400">
                <a:solidFill>
                  <a:schemeClr val="dk1"/>
                </a:solidFill>
                <a:latin typeface="Calibri"/>
                <a:ea typeface="Calibri"/>
                <a:cs typeface="Calibri"/>
                <a:sym typeface="Calibri"/>
              </a:rPr>
              <a:t>Top)🡪A view of the middle of the output of a convolutional layer. The </a:t>
            </a:r>
            <a:r>
              <a:rPr lang="en-US" sz="2400">
                <a:solidFill>
                  <a:srgbClr val="00B050"/>
                </a:solidFill>
                <a:latin typeface="Calibri"/>
                <a:ea typeface="Calibri"/>
                <a:cs typeface="Calibri"/>
                <a:sym typeface="Calibri"/>
              </a:rPr>
              <a:t>bottom row </a:t>
            </a:r>
            <a:r>
              <a:rPr lang="en-US" sz="2400">
                <a:solidFill>
                  <a:schemeClr val="dk1"/>
                </a:solidFill>
                <a:latin typeface="Calibri"/>
                <a:ea typeface="Calibri"/>
                <a:cs typeface="Calibri"/>
                <a:sym typeface="Calibri"/>
              </a:rPr>
              <a:t>shows outputs of the </a:t>
            </a:r>
            <a:r>
              <a:rPr lang="en-US" sz="2400">
                <a:solidFill>
                  <a:srgbClr val="00B050"/>
                </a:solidFill>
                <a:latin typeface="Calibri"/>
                <a:ea typeface="Calibri"/>
                <a:cs typeface="Calibri"/>
                <a:sym typeface="Calibri"/>
              </a:rPr>
              <a:t>nonlinearity</a:t>
            </a:r>
            <a:r>
              <a:rPr lang="en-US" sz="2400">
                <a:solidFill>
                  <a:schemeClr val="dk1"/>
                </a:solidFill>
                <a:latin typeface="Calibri"/>
                <a:ea typeface="Calibri"/>
                <a:cs typeface="Calibri"/>
                <a:sym typeface="Calibri"/>
              </a:rPr>
              <a:t>. The </a:t>
            </a:r>
            <a:r>
              <a:rPr lang="en-US" sz="2400">
                <a:solidFill>
                  <a:srgbClr val="00B050"/>
                </a:solidFill>
                <a:latin typeface="Calibri"/>
                <a:ea typeface="Calibri"/>
                <a:cs typeface="Calibri"/>
                <a:sym typeface="Calibri"/>
              </a:rPr>
              <a:t>top row </a:t>
            </a:r>
            <a:r>
              <a:rPr lang="en-US" sz="2400">
                <a:solidFill>
                  <a:schemeClr val="dk1"/>
                </a:solidFill>
                <a:latin typeface="Calibri"/>
                <a:ea typeface="Calibri"/>
                <a:cs typeface="Calibri"/>
                <a:sym typeface="Calibri"/>
              </a:rPr>
              <a:t>shows the outputs of </a:t>
            </a:r>
            <a:r>
              <a:rPr lang="en-US" sz="2400">
                <a:solidFill>
                  <a:srgbClr val="00B050"/>
                </a:solidFill>
                <a:latin typeface="Calibri"/>
                <a:ea typeface="Calibri"/>
                <a:cs typeface="Calibri"/>
                <a:sym typeface="Calibri"/>
              </a:rPr>
              <a:t>max pooling</a:t>
            </a:r>
            <a:r>
              <a:rPr lang="en-US" sz="2400">
                <a:solidFill>
                  <a:schemeClr val="dk1"/>
                </a:solidFill>
                <a:latin typeface="Calibri"/>
                <a:ea typeface="Calibri"/>
                <a:cs typeface="Calibri"/>
                <a:sym typeface="Calibri"/>
              </a:rPr>
              <a:t>, with a stride of one pixel between pooling regions and a pooling region </a:t>
            </a:r>
            <a:r>
              <a:rPr lang="en-US" sz="2400">
                <a:solidFill>
                  <a:srgbClr val="00B050"/>
                </a:solidFill>
                <a:latin typeface="Calibri"/>
                <a:ea typeface="Calibri"/>
                <a:cs typeface="Calibri"/>
                <a:sym typeface="Calibri"/>
              </a:rPr>
              <a:t>width of three </a:t>
            </a:r>
            <a:r>
              <a:rPr lang="en-US" sz="2400">
                <a:solidFill>
                  <a:schemeClr val="dk1"/>
                </a:solidFill>
                <a:latin typeface="Calibri"/>
                <a:ea typeface="Calibri"/>
                <a:cs typeface="Calibri"/>
                <a:sym typeface="Calibri"/>
              </a:rPr>
              <a:t>pixels.</a:t>
            </a:r>
            <a:endParaRPr/>
          </a:p>
          <a:p>
            <a:pPr indent="0" lvl="0" marL="0" marR="0" rtl="0" algn="just">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just">
              <a:spcBef>
                <a:spcPts val="0"/>
              </a:spcBef>
              <a:spcAft>
                <a:spcPts val="0"/>
              </a:spcAft>
              <a:buNone/>
            </a:pPr>
            <a:r>
              <a:rPr lang="en-US" sz="2400">
                <a:solidFill>
                  <a:schemeClr val="dk1"/>
                </a:solidFill>
                <a:latin typeface="Calibri"/>
                <a:ea typeface="Calibri"/>
                <a:cs typeface="Calibri"/>
                <a:sym typeface="Calibri"/>
              </a:rPr>
              <a:t>(Bottom)🡪A view of the same network, after the input has been </a:t>
            </a:r>
            <a:r>
              <a:rPr lang="en-US" sz="2400">
                <a:solidFill>
                  <a:srgbClr val="00B050"/>
                </a:solidFill>
                <a:latin typeface="Calibri"/>
                <a:ea typeface="Calibri"/>
                <a:cs typeface="Calibri"/>
                <a:sym typeface="Calibri"/>
              </a:rPr>
              <a:t>shifted to the right by one </a:t>
            </a:r>
            <a:r>
              <a:rPr lang="en-US" sz="2400">
                <a:solidFill>
                  <a:schemeClr val="dk1"/>
                </a:solidFill>
                <a:latin typeface="Calibri"/>
                <a:ea typeface="Calibri"/>
                <a:cs typeface="Calibri"/>
                <a:sym typeface="Calibri"/>
              </a:rPr>
              <a:t>pixel. Every value in the </a:t>
            </a:r>
            <a:r>
              <a:rPr lang="en-US" sz="2400">
                <a:solidFill>
                  <a:srgbClr val="00B050"/>
                </a:solidFill>
                <a:latin typeface="Calibri"/>
                <a:ea typeface="Calibri"/>
                <a:cs typeface="Calibri"/>
                <a:sym typeface="Calibri"/>
              </a:rPr>
              <a:t>bottom row has changed</a:t>
            </a:r>
            <a:r>
              <a:rPr lang="en-US" sz="2400">
                <a:solidFill>
                  <a:schemeClr val="dk1"/>
                </a:solidFill>
                <a:latin typeface="Calibri"/>
                <a:ea typeface="Calibri"/>
                <a:cs typeface="Calibri"/>
                <a:sym typeface="Calibri"/>
              </a:rPr>
              <a:t>, but only </a:t>
            </a:r>
            <a:r>
              <a:rPr lang="en-US" sz="2400">
                <a:solidFill>
                  <a:srgbClr val="00B050"/>
                </a:solidFill>
                <a:latin typeface="Calibri"/>
                <a:ea typeface="Calibri"/>
                <a:cs typeface="Calibri"/>
                <a:sym typeface="Calibri"/>
              </a:rPr>
              <a:t>half of the values in the top row have changed</a:t>
            </a:r>
            <a:r>
              <a:rPr lang="en-US" sz="2400">
                <a:solidFill>
                  <a:schemeClr val="dk1"/>
                </a:solidFill>
                <a:latin typeface="Calibri"/>
                <a:ea typeface="Calibri"/>
                <a:cs typeface="Calibri"/>
                <a:sym typeface="Calibri"/>
              </a:rPr>
              <a:t>, because the max pooling units are only </a:t>
            </a:r>
            <a:r>
              <a:rPr lang="en-US" sz="2400">
                <a:solidFill>
                  <a:srgbClr val="FF0000"/>
                </a:solidFill>
                <a:latin typeface="Calibri"/>
                <a:ea typeface="Calibri"/>
                <a:cs typeface="Calibri"/>
                <a:sym typeface="Calibri"/>
              </a:rPr>
              <a:t>sensitive to the maximum value in the neighborhood, not its exact location</a:t>
            </a:r>
            <a:endParaRPr sz="2400">
              <a:solidFill>
                <a:srgbClr val="FF0000"/>
              </a:solidFill>
              <a:latin typeface="Calibri"/>
              <a:ea typeface="Calibri"/>
              <a:cs typeface="Calibri"/>
              <a:sym typeface="Calibri"/>
            </a:endParaRPr>
          </a:p>
        </p:txBody>
      </p:sp>
      <p:sp>
        <p:nvSpPr>
          <p:cNvPr id="266" name="Google Shape;266;p25"/>
          <p:cNvSpPr txBox="1"/>
          <p:nvPr/>
        </p:nvSpPr>
        <p:spPr>
          <a:xfrm>
            <a:off x="287045" y="6123543"/>
            <a:ext cx="470220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Figure 9.8: Max pooling introduces invariance </a:t>
            </a:r>
            <a:endParaRPr sz="180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Pooling</a:t>
            </a:r>
            <a:endParaRPr/>
          </a:p>
        </p:txBody>
      </p:sp>
      <p:pic>
        <p:nvPicPr>
          <p:cNvPr id="272" name="Google Shape;272;p26"/>
          <p:cNvPicPr preferRelativeResize="0"/>
          <p:nvPr/>
        </p:nvPicPr>
        <p:blipFill rotWithShape="1">
          <a:blip r:embed="rId3">
            <a:alphaModFix/>
          </a:blip>
          <a:srcRect b="0" l="0" r="0" t="0"/>
          <a:stretch/>
        </p:blipFill>
        <p:spPr>
          <a:xfrm>
            <a:off x="274098" y="1375975"/>
            <a:ext cx="4741785" cy="3829050"/>
          </a:xfrm>
          <a:prstGeom prst="rect">
            <a:avLst/>
          </a:prstGeom>
          <a:noFill/>
          <a:ln>
            <a:noFill/>
          </a:ln>
        </p:spPr>
      </p:pic>
      <p:sp>
        <p:nvSpPr>
          <p:cNvPr id="273" name="Google Shape;273;p26"/>
          <p:cNvSpPr txBox="1"/>
          <p:nvPr/>
        </p:nvSpPr>
        <p:spPr>
          <a:xfrm>
            <a:off x="5193437" y="889843"/>
            <a:ext cx="6795856" cy="317009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000">
                <a:solidFill>
                  <a:schemeClr val="dk1"/>
                </a:solidFill>
                <a:latin typeface="Calibri"/>
                <a:ea typeface="Calibri"/>
                <a:cs typeface="Calibri"/>
                <a:sym typeface="Calibri"/>
              </a:rPr>
              <a:t>Set of three learned filters and a max pooling unit can learn to become </a:t>
            </a:r>
            <a:endParaRPr/>
          </a:p>
          <a:p>
            <a:pPr indent="0" lvl="0" marL="0" marR="0" rtl="0" algn="just">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rPr lang="en-US" sz="2000">
                <a:solidFill>
                  <a:schemeClr val="dk1"/>
                </a:solidFill>
                <a:latin typeface="Calibri"/>
                <a:ea typeface="Calibri"/>
                <a:cs typeface="Calibri"/>
                <a:sym typeface="Calibri"/>
              </a:rPr>
              <a:t>🡪Invariant to rotation</a:t>
            </a:r>
            <a:endParaRPr/>
          </a:p>
          <a:p>
            <a:pPr indent="-285750" lvl="0" marL="285750" marR="0" rtl="0" algn="just">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All three filters are intended to detect a hand-written 5</a:t>
            </a:r>
            <a:endParaRPr/>
          </a:p>
          <a:p>
            <a:pPr indent="-285750" lvl="0" marL="285750" marR="0" rtl="0" algn="just">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Corresponding filter will match it and cause a large activation in a detector unit </a:t>
            </a:r>
            <a:endParaRPr/>
          </a:p>
          <a:p>
            <a:pPr indent="-285750" lvl="0" marL="285750" marR="0" rtl="0" algn="just">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We show here how the network processes two different inputs, resulting in two different detector units being activated. </a:t>
            </a:r>
            <a:endParaRPr sz="2000">
              <a:solidFill>
                <a:schemeClr val="dk1"/>
              </a:solidFill>
              <a:latin typeface="Calibri"/>
              <a:ea typeface="Calibri"/>
              <a:cs typeface="Calibri"/>
              <a:sym typeface="Calibri"/>
            </a:endParaRPr>
          </a:p>
        </p:txBody>
      </p:sp>
      <p:sp>
        <p:nvSpPr>
          <p:cNvPr id="274" name="Google Shape;274;p26"/>
          <p:cNvSpPr txBox="1"/>
          <p:nvPr/>
        </p:nvSpPr>
        <p:spPr>
          <a:xfrm>
            <a:off x="274098" y="5966365"/>
            <a:ext cx="443513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Figure 9.9: Example of learned invariances</a:t>
            </a:r>
            <a:endParaRPr sz="180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Pooling</a:t>
            </a:r>
            <a:endParaRPr/>
          </a:p>
        </p:txBody>
      </p:sp>
      <p:pic>
        <p:nvPicPr>
          <p:cNvPr id="280" name="Google Shape;280;p27"/>
          <p:cNvPicPr preferRelativeResize="0"/>
          <p:nvPr>
            <p:ph idx="1" type="body"/>
          </p:nvPr>
        </p:nvPicPr>
        <p:blipFill rotWithShape="1">
          <a:blip r:embed="rId3">
            <a:alphaModFix/>
          </a:blip>
          <a:srcRect b="0" l="0" r="0" t="0"/>
          <a:stretch/>
        </p:blipFill>
        <p:spPr>
          <a:xfrm>
            <a:off x="342900" y="1729365"/>
            <a:ext cx="4069302" cy="1885950"/>
          </a:xfrm>
          <a:prstGeom prst="rect">
            <a:avLst/>
          </a:prstGeom>
          <a:noFill/>
          <a:ln>
            <a:noFill/>
          </a:ln>
        </p:spPr>
      </p:pic>
      <p:sp>
        <p:nvSpPr>
          <p:cNvPr id="281" name="Google Shape;281;p27"/>
          <p:cNvSpPr txBox="1"/>
          <p:nvPr/>
        </p:nvSpPr>
        <p:spPr>
          <a:xfrm>
            <a:off x="4829453" y="1903119"/>
            <a:ext cx="7019648" cy="255454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000">
                <a:solidFill>
                  <a:schemeClr val="dk1"/>
                </a:solidFill>
                <a:latin typeface="Calibri"/>
                <a:ea typeface="Calibri"/>
                <a:cs typeface="Calibri"/>
                <a:sym typeface="Calibri"/>
              </a:rPr>
              <a:t>🡪Use max-pooling with a pool </a:t>
            </a:r>
            <a:r>
              <a:rPr lang="en-US" sz="2000">
                <a:solidFill>
                  <a:srgbClr val="00B050"/>
                </a:solidFill>
                <a:latin typeface="Calibri"/>
                <a:ea typeface="Calibri"/>
                <a:cs typeface="Calibri"/>
                <a:sym typeface="Calibri"/>
              </a:rPr>
              <a:t>width of three </a:t>
            </a:r>
            <a:r>
              <a:rPr lang="en-US" sz="2000">
                <a:solidFill>
                  <a:schemeClr val="dk1"/>
                </a:solidFill>
                <a:latin typeface="Calibri"/>
                <a:ea typeface="Calibri"/>
                <a:cs typeface="Calibri"/>
                <a:sym typeface="Calibri"/>
              </a:rPr>
              <a:t>and a </a:t>
            </a:r>
            <a:r>
              <a:rPr lang="en-US" sz="2000">
                <a:solidFill>
                  <a:srgbClr val="00B050"/>
                </a:solidFill>
                <a:latin typeface="Calibri"/>
                <a:ea typeface="Calibri"/>
                <a:cs typeface="Calibri"/>
                <a:sym typeface="Calibri"/>
              </a:rPr>
              <a:t>stride between pools of two</a:t>
            </a:r>
            <a:endParaRPr/>
          </a:p>
          <a:p>
            <a:pPr indent="0" lvl="0" marL="0" marR="0" rtl="0" algn="just">
              <a:spcBef>
                <a:spcPts val="0"/>
              </a:spcBef>
              <a:spcAft>
                <a:spcPts val="0"/>
              </a:spcAft>
              <a:buNone/>
            </a:pPr>
            <a:r>
              <a:rPr lang="en-US" sz="2000">
                <a:solidFill>
                  <a:schemeClr val="dk1"/>
                </a:solidFill>
                <a:latin typeface="Calibri"/>
                <a:ea typeface="Calibri"/>
                <a:cs typeface="Calibri"/>
                <a:sym typeface="Calibri"/>
              </a:rPr>
              <a:t>🡪This reduces the representation </a:t>
            </a:r>
            <a:r>
              <a:rPr lang="en-US" sz="2000">
                <a:solidFill>
                  <a:srgbClr val="00B050"/>
                </a:solidFill>
                <a:latin typeface="Calibri"/>
                <a:ea typeface="Calibri"/>
                <a:cs typeface="Calibri"/>
                <a:sym typeface="Calibri"/>
              </a:rPr>
              <a:t>size by a factor of two</a:t>
            </a:r>
            <a:r>
              <a:rPr lang="en-US" sz="2000">
                <a:solidFill>
                  <a:schemeClr val="dk1"/>
                </a:solidFill>
                <a:latin typeface="Calibri"/>
                <a:ea typeface="Calibri"/>
                <a:cs typeface="Calibri"/>
                <a:sym typeface="Calibri"/>
              </a:rPr>
              <a:t>, which reduces the </a:t>
            </a:r>
            <a:r>
              <a:rPr lang="en-US" sz="2000">
                <a:solidFill>
                  <a:srgbClr val="00B050"/>
                </a:solidFill>
                <a:latin typeface="Calibri"/>
                <a:ea typeface="Calibri"/>
                <a:cs typeface="Calibri"/>
                <a:sym typeface="Calibri"/>
              </a:rPr>
              <a:t>computational and statistical burden </a:t>
            </a:r>
            <a:r>
              <a:rPr lang="en-US" sz="2000">
                <a:solidFill>
                  <a:schemeClr val="dk1"/>
                </a:solidFill>
                <a:latin typeface="Calibri"/>
                <a:ea typeface="Calibri"/>
                <a:cs typeface="Calibri"/>
                <a:sym typeface="Calibri"/>
              </a:rPr>
              <a:t>on the next layer</a:t>
            </a:r>
            <a:endParaRPr/>
          </a:p>
          <a:p>
            <a:pPr indent="0" lvl="0" marL="0" marR="0" rtl="0" algn="just">
              <a:spcBef>
                <a:spcPts val="0"/>
              </a:spcBef>
              <a:spcAft>
                <a:spcPts val="0"/>
              </a:spcAft>
              <a:buNone/>
            </a:pPr>
            <a:r>
              <a:rPr lang="en-US" sz="2000">
                <a:solidFill>
                  <a:schemeClr val="dk1"/>
                </a:solidFill>
                <a:latin typeface="Calibri"/>
                <a:ea typeface="Calibri"/>
                <a:cs typeface="Calibri"/>
                <a:sym typeface="Calibri"/>
              </a:rPr>
              <a:t>🡪 Note that the </a:t>
            </a:r>
            <a:r>
              <a:rPr lang="en-US" sz="2000">
                <a:solidFill>
                  <a:srgbClr val="00B050"/>
                </a:solidFill>
                <a:latin typeface="Calibri"/>
                <a:ea typeface="Calibri"/>
                <a:cs typeface="Calibri"/>
                <a:sym typeface="Calibri"/>
              </a:rPr>
              <a:t>rightmost pooling region </a:t>
            </a:r>
            <a:r>
              <a:rPr lang="en-US" sz="2000">
                <a:solidFill>
                  <a:schemeClr val="dk1"/>
                </a:solidFill>
                <a:latin typeface="Calibri"/>
                <a:ea typeface="Calibri"/>
                <a:cs typeface="Calibri"/>
                <a:sym typeface="Calibri"/>
              </a:rPr>
              <a:t>has a smaller size, but must be included if we do not want to ignore some of the detector units.</a:t>
            </a:r>
            <a:endParaRPr sz="2000">
              <a:solidFill>
                <a:schemeClr val="dk1"/>
              </a:solidFill>
              <a:latin typeface="Calibri"/>
              <a:ea typeface="Calibri"/>
              <a:cs typeface="Calibri"/>
              <a:sym typeface="Calibri"/>
            </a:endParaRPr>
          </a:p>
        </p:txBody>
      </p:sp>
      <p:sp>
        <p:nvSpPr>
          <p:cNvPr id="282" name="Google Shape;282;p27"/>
          <p:cNvSpPr txBox="1"/>
          <p:nvPr/>
        </p:nvSpPr>
        <p:spPr>
          <a:xfrm>
            <a:off x="838200" y="3867913"/>
            <a:ext cx="61344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Figure 9.10: Pooling with downsampling</a:t>
            </a:r>
            <a:endParaRPr sz="18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8"/>
          <p:cNvSpPr txBox="1"/>
          <p:nvPr>
            <p:ph type="title"/>
          </p:nvPr>
        </p:nvSpPr>
        <p:spPr>
          <a:xfrm>
            <a:off x="1841377" y="-4710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Pooling</a:t>
            </a:r>
            <a:endParaRPr/>
          </a:p>
        </p:txBody>
      </p:sp>
      <p:pic>
        <p:nvPicPr>
          <p:cNvPr id="288" name="Google Shape;288;p28"/>
          <p:cNvPicPr preferRelativeResize="0"/>
          <p:nvPr>
            <p:ph idx="1" type="body"/>
          </p:nvPr>
        </p:nvPicPr>
        <p:blipFill rotWithShape="1">
          <a:blip r:embed="rId3">
            <a:alphaModFix/>
          </a:blip>
          <a:srcRect b="0" l="0" r="0" t="0"/>
          <a:stretch/>
        </p:blipFill>
        <p:spPr>
          <a:xfrm>
            <a:off x="0" y="1278463"/>
            <a:ext cx="5601810" cy="4960722"/>
          </a:xfrm>
          <a:prstGeom prst="rect">
            <a:avLst/>
          </a:prstGeom>
          <a:noFill/>
          <a:ln>
            <a:noFill/>
          </a:ln>
        </p:spPr>
      </p:pic>
      <p:sp>
        <p:nvSpPr>
          <p:cNvPr id="289" name="Google Shape;289;p28"/>
          <p:cNvSpPr txBox="1"/>
          <p:nvPr/>
        </p:nvSpPr>
        <p:spPr>
          <a:xfrm>
            <a:off x="5755655" y="1027906"/>
            <a:ext cx="6134470" cy="535531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rgbClr val="FF0000"/>
                </a:solidFill>
                <a:latin typeface="Calibri"/>
                <a:ea typeface="Calibri"/>
                <a:cs typeface="Calibri"/>
                <a:sym typeface="Calibri"/>
              </a:rPr>
              <a:t>(Left)A convolutional network that processes a fixed image size</a:t>
            </a:r>
            <a:r>
              <a:rPr lang="en-US" sz="1800">
                <a:solidFill>
                  <a:schemeClr val="dk1"/>
                </a:solidFill>
                <a:latin typeface="Calibri"/>
                <a:ea typeface="Calibri"/>
                <a:cs typeface="Calibri"/>
                <a:sym typeface="Calibri"/>
              </a:rPr>
              <a:t>. After alternating between convolution and pooling for a few layers, the tensor for the convolutional feature map is reshaped to flatten out the spatial dimensions. The rest of the network is an ordinary feedforward network classifier, </a:t>
            </a:r>
            <a:endParaRPr/>
          </a:p>
          <a:p>
            <a:pPr indent="0" lvl="0" marL="0" marR="0" rtl="0" algn="just">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spcBef>
                <a:spcPts val="0"/>
              </a:spcBef>
              <a:spcAft>
                <a:spcPts val="0"/>
              </a:spcAft>
              <a:buNone/>
            </a:pPr>
            <a:r>
              <a:rPr lang="en-US" sz="1800">
                <a:solidFill>
                  <a:schemeClr val="dk1"/>
                </a:solidFill>
                <a:latin typeface="Calibri"/>
                <a:ea typeface="Calibri"/>
                <a:cs typeface="Calibri"/>
                <a:sym typeface="Calibri"/>
              </a:rPr>
              <a:t>(</a:t>
            </a:r>
            <a:r>
              <a:rPr lang="en-US" sz="1800">
                <a:solidFill>
                  <a:srgbClr val="FF0000"/>
                </a:solidFill>
                <a:latin typeface="Calibri"/>
                <a:ea typeface="Calibri"/>
                <a:cs typeface="Calibri"/>
                <a:sym typeface="Calibri"/>
              </a:rPr>
              <a:t>Center)A convolutional network that processes a variable-sized image, </a:t>
            </a:r>
            <a:r>
              <a:rPr lang="en-US" sz="1800">
                <a:solidFill>
                  <a:schemeClr val="dk1"/>
                </a:solidFill>
                <a:latin typeface="Calibri"/>
                <a:ea typeface="Calibri"/>
                <a:cs typeface="Calibri"/>
                <a:sym typeface="Calibri"/>
              </a:rPr>
              <a:t>but still maintains a fully connected section. This network uses a pooling operation with variably-sized pools but a fixed number of pools, in order to provide a fixed-size vector of 576 units to the fully connected portion of the network. </a:t>
            </a:r>
            <a:endParaRPr/>
          </a:p>
          <a:p>
            <a:pPr indent="0" lvl="0" marL="0" marR="0" rtl="0" algn="just">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spcBef>
                <a:spcPts val="0"/>
              </a:spcBef>
              <a:spcAft>
                <a:spcPts val="0"/>
              </a:spcAft>
              <a:buNone/>
            </a:pPr>
            <a:r>
              <a:rPr lang="en-US" sz="1800">
                <a:solidFill>
                  <a:srgbClr val="FF0000"/>
                </a:solidFill>
                <a:latin typeface="Calibri"/>
                <a:ea typeface="Calibri"/>
                <a:cs typeface="Calibri"/>
                <a:sym typeface="Calibri"/>
              </a:rPr>
              <a:t>(Right)A convolutional network that does not have any fully connected weight layer. </a:t>
            </a:r>
            <a:r>
              <a:rPr lang="en-US" sz="1800">
                <a:solidFill>
                  <a:schemeClr val="dk1"/>
                </a:solidFill>
                <a:latin typeface="Calibri"/>
                <a:ea typeface="Calibri"/>
                <a:cs typeface="Calibri"/>
                <a:sym typeface="Calibri"/>
              </a:rPr>
              <a:t>Instead, the last convolutional layer outputs one feature map per class. The model presumably learns a map of how likely each class is to occur at each spatial location. Averaging a feature map down to a single value provides the argument to the softmax classifier at the top.</a:t>
            </a:r>
            <a:endParaRPr sz="1800">
              <a:solidFill>
                <a:schemeClr val="dk1"/>
              </a:solidFill>
              <a:latin typeface="Calibri"/>
              <a:ea typeface="Calibri"/>
              <a:cs typeface="Calibri"/>
              <a:sym typeface="Calibri"/>
            </a:endParaRPr>
          </a:p>
        </p:txBody>
      </p:sp>
      <p:sp>
        <p:nvSpPr>
          <p:cNvPr id="290" name="Google Shape;290;p28"/>
          <p:cNvSpPr txBox="1"/>
          <p:nvPr/>
        </p:nvSpPr>
        <p:spPr>
          <a:xfrm>
            <a:off x="0" y="6233877"/>
            <a:ext cx="560181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Figure 9.11: Examples of architectures for classification with convolutional networks</a:t>
            </a:r>
            <a:endParaRPr sz="18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Image dimension</a:t>
            </a:r>
            <a:endParaRPr/>
          </a:p>
        </p:txBody>
      </p:sp>
      <p:sp>
        <p:nvSpPr>
          <p:cNvPr id="296" name="Google Shape;296;p2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02124"/>
              </a:buClr>
              <a:buSzPts val="2800"/>
              <a:buChar char="•"/>
            </a:pPr>
            <a:r>
              <a:rPr b="0" i="0" lang="en-US">
                <a:solidFill>
                  <a:srgbClr val="202124"/>
                </a:solidFill>
                <a:latin typeface="arial"/>
                <a:ea typeface="arial"/>
                <a:cs typeface="arial"/>
                <a:sym typeface="arial"/>
              </a:rPr>
              <a:t>Stride is the number of pixels shifts over the input matrix. For padding p, filter size 𝑓∗𝑓 and input image size 𝑛 ∗ 𝑛 and stride '𝑠' our output image dimension will be </a:t>
            </a:r>
            <a:endParaRPr/>
          </a:p>
          <a:p>
            <a:pPr indent="-228600" lvl="0" marL="228600" rtl="0" algn="l">
              <a:lnSpc>
                <a:spcPct val="90000"/>
              </a:lnSpc>
              <a:spcBef>
                <a:spcPts val="1000"/>
              </a:spcBef>
              <a:spcAft>
                <a:spcPts val="0"/>
              </a:spcAft>
              <a:buClr>
                <a:srgbClr val="202124"/>
              </a:buClr>
              <a:buSzPts val="2800"/>
              <a:buChar char="•"/>
            </a:pPr>
            <a:r>
              <a:rPr b="0" i="0" lang="en-US">
                <a:solidFill>
                  <a:srgbClr val="202124"/>
                </a:solidFill>
                <a:latin typeface="arial"/>
                <a:ea typeface="arial"/>
                <a:cs typeface="arial"/>
                <a:sym typeface="arial"/>
              </a:rPr>
              <a:t>[ </a:t>
            </a:r>
            <a:r>
              <a:rPr b="1" i="0" lang="en-US">
                <a:solidFill>
                  <a:srgbClr val="202124"/>
                </a:solidFill>
                <a:latin typeface="arial"/>
                <a:ea typeface="arial"/>
                <a:cs typeface="arial"/>
                <a:sym typeface="arial"/>
              </a:rPr>
              <a:t>{(𝑛 + 2𝑝 − 𝑓 + 1) / 𝑠} + 1]</a:t>
            </a:r>
            <a:r>
              <a:rPr b="0" i="0" lang="en-US">
                <a:solidFill>
                  <a:srgbClr val="202124"/>
                </a:solidFill>
                <a:latin typeface="arial"/>
                <a:ea typeface="arial"/>
                <a:cs typeface="arial"/>
                <a:sym typeface="arial"/>
              </a:rPr>
              <a:t> ∗ </a:t>
            </a:r>
            <a:r>
              <a:rPr b="1" i="0" lang="en-US">
                <a:solidFill>
                  <a:srgbClr val="202124"/>
                </a:solidFill>
                <a:latin typeface="arial"/>
                <a:ea typeface="arial"/>
                <a:cs typeface="arial"/>
                <a:sym typeface="arial"/>
              </a:rPr>
              <a:t>[ {(𝑛 + 2𝑝 − 𝑓 + 1) / 𝑠} + 1]</a:t>
            </a:r>
            <a:endParaRPr/>
          </a:p>
          <a:p>
            <a:pPr indent="0" lvl="0" marL="0" rtl="0" algn="l">
              <a:lnSpc>
                <a:spcPct val="90000"/>
              </a:lnSpc>
              <a:spcBef>
                <a:spcPts val="1000"/>
              </a:spcBef>
              <a:spcAft>
                <a:spcPts val="0"/>
              </a:spcAft>
              <a:buClr>
                <a:schemeClr val="dk1"/>
              </a:buClr>
              <a:buSzPts val="2800"/>
              <a:buNone/>
            </a:pPr>
            <a:r>
              <a:t/>
            </a:r>
            <a:endParaRPr>
              <a:solidFill>
                <a:srgbClr val="202124"/>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Convolution Operation</a:t>
            </a:r>
            <a:endParaRPr/>
          </a:p>
        </p:txBody>
      </p:sp>
      <p:sp>
        <p:nvSpPr>
          <p:cNvPr id="110" name="Google Shape;110;p3"/>
          <p:cNvSpPr txBox="1"/>
          <p:nvPr>
            <p:ph idx="1" type="body"/>
          </p:nvPr>
        </p:nvSpPr>
        <p:spPr>
          <a:xfrm>
            <a:off x="838200" y="1825625"/>
            <a:ext cx="1100854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Convolution is an operation on two functions of a real valued argument</a:t>
            </a:r>
            <a:endParaRPr/>
          </a:p>
          <a:p>
            <a:pPr indent="-228600" lvl="0" marL="228600" rtl="0" algn="l">
              <a:lnSpc>
                <a:spcPct val="90000"/>
              </a:lnSpc>
              <a:spcBef>
                <a:spcPts val="1000"/>
              </a:spcBef>
              <a:spcAft>
                <a:spcPts val="0"/>
              </a:spcAft>
              <a:buClr>
                <a:srgbClr val="00B050"/>
              </a:buClr>
              <a:buSzPts val="2800"/>
              <a:buChar char="•"/>
            </a:pPr>
            <a:r>
              <a:rPr lang="en-US">
                <a:solidFill>
                  <a:srgbClr val="00B050"/>
                </a:solidFill>
              </a:rPr>
              <a:t>Example</a:t>
            </a:r>
            <a:endParaRPr/>
          </a:p>
          <a:p>
            <a:pPr indent="0" lvl="0" marL="0" rtl="0" algn="l">
              <a:lnSpc>
                <a:spcPct val="90000"/>
              </a:lnSpc>
              <a:spcBef>
                <a:spcPts val="1000"/>
              </a:spcBef>
              <a:spcAft>
                <a:spcPts val="0"/>
              </a:spcAft>
              <a:buClr>
                <a:schemeClr val="dk1"/>
              </a:buClr>
              <a:buSzPts val="2800"/>
              <a:buNone/>
            </a:pPr>
            <a:r>
              <a:rPr lang="en-US"/>
              <a:t>🡪Assume tracking the location of a spaceship with a laser sensor </a:t>
            </a:r>
            <a:endParaRPr/>
          </a:p>
          <a:p>
            <a:pPr indent="0" lvl="0" marL="0" rtl="0" algn="l">
              <a:lnSpc>
                <a:spcPct val="90000"/>
              </a:lnSpc>
              <a:spcBef>
                <a:spcPts val="1000"/>
              </a:spcBef>
              <a:spcAft>
                <a:spcPts val="0"/>
              </a:spcAft>
              <a:buClr>
                <a:schemeClr val="dk1"/>
              </a:buClr>
              <a:buSzPts val="2800"/>
              <a:buNone/>
            </a:pPr>
            <a:r>
              <a:rPr lang="en-US"/>
              <a:t>🡪Laser sensor provides an </a:t>
            </a:r>
            <a:r>
              <a:rPr lang="en-US">
                <a:solidFill>
                  <a:srgbClr val="FF0000"/>
                </a:solidFill>
              </a:rPr>
              <a:t>output </a:t>
            </a:r>
            <a:r>
              <a:rPr i="1" lang="en-US">
                <a:solidFill>
                  <a:srgbClr val="FF0000"/>
                </a:solidFill>
              </a:rPr>
              <a:t>x</a:t>
            </a:r>
            <a:r>
              <a:rPr lang="en-US">
                <a:solidFill>
                  <a:srgbClr val="FF0000"/>
                </a:solidFill>
              </a:rPr>
              <a:t>(</a:t>
            </a:r>
            <a:r>
              <a:rPr i="1" lang="en-US">
                <a:solidFill>
                  <a:srgbClr val="FF0000"/>
                </a:solidFill>
              </a:rPr>
              <a:t>t</a:t>
            </a:r>
            <a:r>
              <a:rPr lang="en-US">
                <a:solidFill>
                  <a:srgbClr val="FF0000"/>
                </a:solidFill>
              </a:rPr>
              <a:t>), </a:t>
            </a:r>
            <a:r>
              <a:rPr lang="en-US"/>
              <a:t>position of the spaceship </a:t>
            </a:r>
            <a:r>
              <a:rPr lang="en-US">
                <a:solidFill>
                  <a:srgbClr val="FF0000"/>
                </a:solidFill>
              </a:rPr>
              <a:t>at time </a:t>
            </a:r>
            <a:r>
              <a:rPr i="1" lang="en-US">
                <a:solidFill>
                  <a:srgbClr val="FF0000"/>
                </a:solidFill>
              </a:rPr>
              <a:t>t</a:t>
            </a:r>
            <a:endParaRPr>
              <a:solidFill>
                <a:srgbClr val="FF0000"/>
              </a:solidFill>
            </a:endParaRPr>
          </a:p>
          <a:p>
            <a:pPr indent="0" lvl="0" marL="0" rtl="0" algn="l">
              <a:lnSpc>
                <a:spcPct val="90000"/>
              </a:lnSpc>
              <a:spcBef>
                <a:spcPts val="1000"/>
              </a:spcBef>
              <a:spcAft>
                <a:spcPts val="0"/>
              </a:spcAft>
              <a:buClr>
                <a:schemeClr val="dk1"/>
              </a:buClr>
              <a:buSzPts val="2800"/>
              <a:buNone/>
            </a:pPr>
            <a:r>
              <a:rPr lang="en-US"/>
              <a:t>🡪Both </a:t>
            </a:r>
            <a:r>
              <a:rPr i="1" lang="en-US"/>
              <a:t>x </a:t>
            </a:r>
            <a:r>
              <a:rPr lang="en-US"/>
              <a:t>and </a:t>
            </a:r>
            <a:r>
              <a:rPr i="1" lang="en-US"/>
              <a:t>t </a:t>
            </a:r>
            <a:r>
              <a:rPr lang="en-US"/>
              <a:t>are real-valued</a:t>
            </a:r>
            <a:endParaRPr/>
          </a:p>
          <a:p>
            <a:pPr indent="0" lvl="0" marL="0" rtl="0" algn="l">
              <a:lnSpc>
                <a:spcPct val="90000"/>
              </a:lnSpc>
              <a:spcBef>
                <a:spcPts val="1000"/>
              </a:spcBef>
              <a:spcAft>
                <a:spcPts val="0"/>
              </a:spcAft>
              <a:buClr>
                <a:schemeClr val="dk1"/>
              </a:buClr>
              <a:buSzPts val="2800"/>
              <a:buNone/>
            </a:pPr>
            <a:r>
              <a:rPr lang="en-US"/>
              <a:t>(we get a different reading from the laser sensor at any instant in time)</a:t>
            </a:r>
            <a:endParaRPr/>
          </a:p>
          <a:p>
            <a:pPr indent="-228600" lvl="0" marL="228600" rtl="0" algn="l">
              <a:lnSpc>
                <a:spcPct val="90000"/>
              </a:lnSpc>
              <a:spcBef>
                <a:spcPts val="1000"/>
              </a:spcBef>
              <a:spcAft>
                <a:spcPts val="0"/>
              </a:spcAft>
              <a:buClr>
                <a:srgbClr val="00B050"/>
              </a:buClr>
              <a:buSzPts val="2800"/>
              <a:buChar char="•"/>
            </a:pPr>
            <a:r>
              <a:rPr lang="en-US">
                <a:solidFill>
                  <a:srgbClr val="00B050"/>
                </a:solidFill>
              </a:rPr>
              <a:t>Suppose laser sensor is noisy?</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solidFill>
                <a:srgbClr val="00B05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Pooling</a:t>
            </a:r>
            <a:endParaRPr/>
          </a:p>
        </p:txBody>
      </p:sp>
      <p:pic>
        <p:nvPicPr>
          <p:cNvPr descr="Convolutional Neural Networks (CNNs) and Layer Types - PyImageSearch" id="302" name="Google Shape;302;p30"/>
          <p:cNvPicPr preferRelativeResize="0"/>
          <p:nvPr>
            <p:ph idx="1" type="body"/>
          </p:nvPr>
        </p:nvPicPr>
        <p:blipFill rotWithShape="1">
          <a:blip r:embed="rId3">
            <a:alphaModFix/>
          </a:blip>
          <a:srcRect b="0" l="0" r="0" t="0"/>
          <a:stretch/>
        </p:blipFill>
        <p:spPr>
          <a:xfrm>
            <a:off x="1926455" y="2201662"/>
            <a:ext cx="7997558" cy="34662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Convolution</a:t>
            </a:r>
            <a:endParaRPr/>
          </a:p>
        </p:txBody>
      </p:sp>
      <p:pic>
        <p:nvPicPr>
          <p:cNvPr descr="Beginners Guide to Convolutional Neural Networks | by Sabina Pokhrel |  Towards Data Science" id="308" name="Google Shape;308;p31"/>
          <p:cNvPicPr preferRelativeResize="0"/>
          <p:nvPr>
            <p:ph idx="1" type="body"/>
          </p:nvPr>
        </p:nvPicPr>
        <p:blipFill rotWithShape="1">
          <a:blip r:embed="rId3">
            <a:alphaModFix/>
          </a:blip>
          <a:srcRect b="0" l="0" r="0" t="0"/>
          <a:stretch/>
        </p:blipFill>
        <p:spPr>
          <a:xfrm>
            <a:off x="1554465" y="1825625"/>
            <a:ext cx="9083070" cy="435133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MaxPool</a:t>
            </a:r>
            <a:endParaRPr/>
          </a:p>
        </p:txBody>
      </p:sp>
      <p:pic>
        <p:nvPicPr>
          <p:cNvPr id="314" name="Google Shape;314;p32"/>
          <p:cNvPicPr preferRelativeResize="0"/>
          <p:nvPr>
            <p:ph idx="1" type="body"/>
          </p:nvPr>
        </p:nvPicPr>
        <p:blipFill rotWithShape="1">
          <a:blip r:embed="rId3">
            <a:alphaModFix/>
          </a:blip>
          <a:srcRect b="0" l="0" r="0" t="0"/>
          <a:stretch/>
        </p:blipFill>
        <p:spPr>
          <a:xfrm>
            <a:off x="1956553" y="1825625"/>
            <a:ext cx="8278893" cy="435133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3"/>
          <p:cNvSpPr txBox="1"/>
          <p:nvPr>
            <p:ph type="title"/>
          </p:nvPr>
        </p:nvSpPr>
        <p:spPr>
          <a:xfrm>
            <a:off x="1256290" y="22756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Problem with Simple Convolution Layers</a:t>
            </a:r>
            <a:endParaRPr/>
          </a:p>
        </p:txBody>
      </p:sp>
      <p:sp>
        <p:nvSpPr>
          <p:cNvPr id="320" name="Google Shape;320;p33"/>
          <p:cNvSpPr txBox="1"/>
          <p:nvPr>
            <p:ph idx="1" type="body"/>
          </p:nvPr>
        </p:nvSpPr>
        <p:spPr>
          <a:xfrm>
            <a:off x="708726" y="1275367"/>
            <a:ext cx="11275579"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CNN gives results For a grayscale image of size (n x n)  with  (f x f) filter/kernel size is (n – f + 1) x (n – f + 1). </a:t>
            </a:r>
            <a:endParaRPr/>
          </a:p>
          <a:p>
            <a:pPr indent="-228600" lvl="0" marL="228600" rtl="0" algn="l">
              <a:lnSpc>
                <a:spcPct val="90000"/>
              </a:lnSpc>
              <a:spcBef>
                <a:spcPts val="1000"/>
              </a:spcBef>
              <a:spcAft>
                <a:spcPts val="0"/>
              </a:spcAft>
              <a:buClr>
                <a:schemeClr val="dk1"/>
              </a:buClr>
              <a:buSzPts val="2800"/>
              <a:buChar char="•"/>
            </a:pPr>
            <a:r>
              <a:rPr lang="en-US"/>
              <a:t>Convolution operation with a (8 x 8) image and (3 x 3) filter the output image size will be (6 x 6). </a:t>
            </a:r>
            <a:endParaRPr/>
          </a:p>
          <a:p>
            <a:pPr indent="-228600" lvl="0" marL="228600" rtl="0" algn="l">
              <a:lnSpc>
                <a:spcPct val="90000"/>
              </a:lnSpc>
              <a:spcBef>
                <a:spcPts val="1000"/>
              </a:spcBef>
              <a:spcAft>
                <a:spcPts val="0"/>
              </a:spcAft>
              <a:buClr>
                <a:schemeClr val="dk1"/>
              </a:buClr>
              <a:buSzPts val="2800"/>
              <a:buChar char="•"/>
            </a:pPr>
            <a:r>
              <a:rPr lang="en-US"/>
              <a:t>When processing images, the output of the layers is shrunk in comparison to the input</a:t>
            </a:r>
            <a:endParaRPr/>
          </a:p>
          <a:p>
            <a:pPr indent="-228600" lvl="0" marL="228600" rtl="0" algn="l">
              <a:lnSpc>
                <a:spcPct val="90000"/>
              </a:lnSpc>
              <a:spcBef>
                <a:spcPts val="1000"/>
              </a:spcBef>
              <a:spcAft>
                <a:spcPts val="0"/>
              </a:spcAft>
              <a:buClr>
                <a:schemeClr val="dk1"/>
              </a:buClr>
              <a:buSzPts val="2800"/>
              <a:buChar char="•"/>
            </a:pPr>
            <a:r>
              <a:rPr lang="en-US"/>
              <a:t>Filters do </a:t>
            </a:r>
            <a:r>
              <a:rPr lang="en-US">
                <a:solidFill>
                  <a:srgbClr val="FF0000"/>
                </a:solidFill>
              </a:rPr>
              <a:t>not focus on the corners </a:t>
            </a:r>
            <a:r>
              <a:rPr lang="en-US"/>
              <a:t>when it moves on the pixels</a:t>
            </a:r>
            <a:endParaRPr/>
          </a:p>
          <a:p>
            <a:pPr indent="-228600" lvl="0" marL="228600" rtl="0" algn="l">
              <a:lnSpc>
                <a:spcPct val="90000"/>
              </a:lnSpc>
              <a:spcBef>
                <a:spcPts val="1000"/>
              </a:spcBef>
              <a:spcAft>
                <a:spcPts val="0"/>
              </a:spcAft>
              <a:buClr>
                <a:schemeClr val="dk1"/>
              </a:buClr>
              <a:buSzPts val="2800"/>
              <a:buChar char="•"/>
            </a:pPr>
            <a:r>
              <a:rPr lang="en-US"/>
              <a:t>For example,</a:t>
            </a:r>
            <a:endParaRPr/>
          </a:p>
        </p:txBody>
      </p:sp>
      <p:pic>
        <p:nvPicPr>
          <p:cNvPr id="321" name="Google Shape;321;p33"/>
          <p:cNvPicPr preferRelativeResize="0"/>
          <p:nvPr/>
        </p:nvPicPr>
        <p:blipFill rotWithShape="1">
          <a:blip r:embed="rId3">
            <a:alphaModFix/>
          </a:blip>
          <a:srcRect b="0" l="0" r="0" t="0"/>
          <a:stretch/>
        </p:blipFill>
        <p:spPr>
          <a:xfrm>
            <a:off x="814682" y="5501825"/>
            <a:ext cx="1175958" cy="1181437"/>
          </a:xfrm>
          <a:prstGeom prst="rect">
            <a:avLst/>
          </a:prstGeom>
          <a:noFill/>
          <a:ln>
            <a:noFill/>
          </a:ln>
        </p:spPr>
      </p:pic>
      <p:pic>
        <p:nvPicPr>
          <p:cNvPr id="322" name="Google Shape;322;p33"/>
          <p:cNvPicPr preferRelativeResize="0"/>
          <p:nvPr/>
        </p:nvPicPr>
        <p:blipFill rotWithShape="1">
          <a:blip r:embed="rId4">
            <a:alphaModFix/>
          </a:blip>
          <a:srcRect b="0" l="0" r="0" t="0"/>
          <a:stretch/>
        </p:blipFill>
        <p:spPr>
          <a:xfrm>
            <a:off x="3707713" y="5416858"/>
            <a:ext cx="2806377" cy="1351370"/>
          </a:xfrm>
          <a:prstGeom prst="rect">
            <a:avLst/>
          </a:prstGeom>
          <a:noFill/>
          <a:ln>
            <a:noFill/>
          </a:ln>
        </p:spPr>
      </p:pic>
      <p:pic>
        <p:nvPicPr>
          <p:cNvPr id="323" name="Google Shape;323;p33"/>
          <p:cNvPicPr preferRelativeResize="0"/>
          <p:nvPr/>
        </p:nvPicPr>
        <p:blipFill rotWithShape="1">
          <a:blip r:embed="rId5">
            <a:alphaModFix/>
          </a:blip>
          <a:srcRect b="0" l="0" r="0" t="0"/>
          <a:stretch/>
        </p:blipFill>
        <p:spPr>
          <a:xfrm>
            <a:off x="8820319" y="4474895"/>
            <a:ext cx="2985961" cy="220836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4"/>
          <p:cNvSpPr txBox="1"/>
          <p:nvPr>
            <p:ph type="title"/>
          </p:nvPr>
        </p:nvSpPr>
        <p:spPr>
          <a:xfrm>
            <a:off x="1425547" y="98088"/>
            <a:ext cx="9280216" cy="112381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Problem with Simple Convolution Layers</a:t>
            </a:r>
            <a:endParaRPr/>
          </a:p>
        </p:txBody>
      </p:sp>
      <p:sp>
        <p:nvSpPr>
          <p:cNvPr id="329" name="Google Shape;329;p34"/>
          <p:cNvSpPr txBox="1"/>
          <p:nvPr>
            <p:ph idx="1" type="body"/>
          </p:nvPr>
        </p:nvSpPr>
        <p:spPr>
          <a:xfrm>
            <a:off x="315589" y="1825625"/>
            <a:ext cx="11514967"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Corner pixel A is coming under the filter in only one movement where B is coming in three movements and C is coming under 9 movements.</a:t>
            </a:r>
            <a:endParaRPr/>
          </a:p>
          <a:p>
            <a:pPr indent="-228600" lvl="0" marL="228600" rtl="0" algn="l">
              <a:lnSpc>
                <a:spcPct val="90000"/>
              </a:lnSpc>
              <a:spcBef>
                <a:spcPts val="1000"/>
              </a:spcBef>
              <a:spcAft>
                <a:spcPts val="0"/>
              </a:spcAft>
              <a:buClr>
                <a:schemeClr val="dk1"/>
              </a:buClr>
              <a:buSzPts val="2800"/>
              <a:buChar char="•"/>
            </a:pPr>
            <a:r>
              <a:rPr lang="en-US"/>
              <a:t>Model will work </a:t>
            </a:r>
            <a:r>
              <a:rPr lang="en-US">
                <a:solidFill>
                  <a:srgbClr val="FF0000"/>
                </a:solidFill>
              </a:rPr>
              <a:t>with pixel C very fine </a:t>
            </a:r>
            <a:r>
              <a:rPr lang="en-US"/>
              <a:t>and it will </a:t>
            </a:r>
            <a:r>
              <a:rPr lang="en-US">
                <a:solidFill>
                  <a:srgbClr val="FF0000"/>
                </a:solidFill>
              </a:rPr>
              <a:t>misinterpret pixel A </a:t>
            </a:r>
            <a:endParaRPr/>
          </a:p>
          <a:p>
            <a:pPr indent="-228600" lvl="0" marL="228600" rtl="0" algn="l">
              <a:lnSpc>
                <a:spcPct val="90000"/>
              </a:lnSpc>
              <a:spcBef>
                <a:spcPts val="1000"/>
              </a:spcBef>
              <a:spcAft>
                <a:spcPts val="0"/>
              </a:spcAft>
              <a:buClr>
                <a:schemeClr val="dk1"/>
              </a:buClr>
              <a:buSzPts val="2800"/>
              <a:buChar char="•"/>
            </a:pPr>
            <a:r>
              <a:rPr lang="en-US"/>
              <a:t>Causes </a:t>
            </a:r>
            <a:r>
              <a:rPr lang="en-US">
                <a:solidFill>
                  <a:srgbClr val="FF0000"/>
                </a:solidFill>
              </a:rPr>
              <a:t>loss of information available </a:t>
            </a:r>
            <a:r>
              <a:rPr lang="en-US"/>
              <a:t>in the corners and also the </a:t>
            </a:r>
            <a:r>
              <a:rPr lang="en-US">
                <a:solidFill>
                  <a:srgbClr val="FF0000"/>
                </a:solidFill>
              </a:rPr>
              <a:t>output from the layers is reduced </a:t>
            </a:r>
            <a:endParaRPr/>
          </a:p>
          <a:p>
            <a:pPr indent="-228600" lvl="0" marL="228600" rtl="0" algn="l">
              <a:lnSpc>
                <a:spcPct val="90000"/>
              </a:lnSpc>
              <a:spcBef>
                <a:spcPts val="1000"/>
              </a:spcBef>
              <a:spcAft>
                <a:spcPts val="0"/>
              </a:spcAft>
              <a:buClr>
                <a:schemeClr val="dk1"/>
              </a:buClr>
              <a:buSzPts val="2800"/>
              <a:buChar char="•"/>
            </a:pPr>
            <a:r>
              <a:rPr lang="en-US"/>
              <a:t>Reduced information will create </a:t>
            </a:r>
            <a:r>
              <a:rPr lang="en-US">
                <a:solidFill>
                  <a:srgbClr val="FF0000"/>
                </a:solidFill>
              </a:rPr>
              <a:t>confusion for the next </a:t>
            </a:r>
            <a:r>
              <a:rPr lang="en-US"/>
              <a:t>layers</a:t>
            </a:r>
            <a:endParaRPr/>
          </a:p>
          <a:p>
            <a:pPr indent="-228600" lvl="0" marL="228600" rtl="0" algn="l">
              <a:lnSpc>
                <a:spcPct val="90000"/>
              </a:lnSpc>
              <a:spcBef>
                <a:spcPts val="1000"/>
              </a:spcBef>
              <a:spcAft>
                <a:spcPts val="0"/>
              </a:spcAft>
              <a:buClr>
                <a:schemeClr val="dk1"/>
              </a:buClr>
              <a:buSzPts val="2800"/>
              <a:buChar char="•"/>
            </a:pPr>
            <a:r>
              <a:rPr lang="en-US"/>
              <a:t>This problem of the model can be reduced by the </a:t>
            </a:r>
            <a:r>
              <a:rPr lang="en-US">
                <a:solidFill>
                  <a:srgbClr val="FF0000"/>
                </a:solidFill>
              </a:rPr>
              <a:t>padding layers.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5"/>
          <p:cNvSpPr txBox="1"/>
          <p:nvPr>
            <p:ph type="title"/>
          </p:nvPr>
        </p:nvSpPr>
        <p:spPr>
          <a:xfrm>
            <a:off x="2063468" y="462230"/>
            <a:ext cx="9274147" cy="56545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  What is Padding?</a:t>
            </a:r>
            <a:br>
              <a:rPr lang="en-US"/>
            </a:br>
            <a:endParaRPr/>
          </a:p>
        </p:txBody>
      </p:sp>
      <p:sp>
        <p:nvSpPr>
          <p:cNvPr id="335" name="Google Shape;335;p35"/>
          <p:cNvSpPr txBox="1"/>
          <p:nvPr>
            <p:ph idx="1" type="body"/>
          </p:nvPr>
        </p:nvSpPr>
        <p:spPr>
          <a:xfrm>
            <a:off x="736375" y="1132885"/>
            <a:ext cx="11013935" cy="514118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convolutional layers </a:t>
            </a:r>
            <a:r>
              <a:rPr lang="en-US">
                <a:solidFill>
                  <a:srgbClr val="FF0000"/>
                </a:solidFill>
              </a:rPr>
              <a:t>reduce the size </a:t>
            </a:r>
            <a:r>
              <a:rPr lang="en-US"/>
              <a:t>of the output</a:t>
            </a:r>
            <a:endParaRPr/>
          </a:p>
          <a:p>
            <a:pPr indent="-228600" lvl="0" marL="228600" rtl="0" algn="l">
              <a:lnSpc>
                <a:spcPct val="90000"/>
              </a:lnSpc>
              <a:spcBef>
                <a:spcPts val="1000"/>
              </a:spcBef>
              <a:spcAft>
                <a:spcPts val="0"/>
              </a:spcAft>
              <a:buClr>
                <a:schemeClr val="dk1"/>
              </a:buClr>
              <a:buSzPts val="2800"/>
              <a:buChar char="•"/>
            </a:pPr>
            <a:r>
              <a:rPr lang="en-US"/>
              <a:t>To </a:t>
            </a:r>
            <a:r>
              <a:rPr lang="en-US">
                <a:solidFill>
                  <a:srgbClr val="FF0000"/>
                </a:solidFill>
              </a:rPr>
              <a:t>increase the size </a:t>
            </a:r>
            <a:r>
              <a:rPr lang="en-US"/>
              <a:t>of the output and </a:t>
            </a:r>
            <a:r>
              <a:rPr lang="en-US">
                <a:solidFill>
                  <a:srgbClr val="FF0000"/>
                </a:solidFill>
              </a:rPr>
              <a:t>save the information </a:t>
            </a:r>
            <a:r>
              <a:rPr lang="en-US"/>
              <a:t>presented in the </a:t>
            </a:r>
            <a:r>
              <a:rPr lang="en-US">
                <a:solidFill>
                  <a:srgbClr val="FF0000"/>
                </a:solidFill>
              </a:rPr>
              <a:t>corners </a:t>
            </a:r>
            <a:r>
              <a:rPr lang="en-US"/>
              <a:t>padding layers are used</a:t>
            </a:r>
            <a:endParaRPr/>
          </a:p>
          <a:p>
            <a:pPr indent="-228600" lvl="0" marL="228600" rtl="0" algn="l">
              <a:lnSpc>
                <a:spcPct val="90000"/>
              </a:lnSpc>
              <a:spcBef>
                <a:spcPts val="1000"/>
              </a:spcBef>
              <a:spcAft>
                <a:spcPts val="0"/>
              </a:spcAft>
              <a:buClr>
                <a:schemeClr val="dk1"/>
              </a:buClr>
              <a:buSzPts val="2800"/>
              <a:buChar char="•"/>
            </a:pPr>
            <a:r>
              <a:rPr lang="en-US"/>
              <a:t>Adds extra rows and columns on the outer dimension of the images</a:t>
            </a:r>
            <a:endParaRPr/>
          </a:p>
        </p:txBody>
      </p:sp>
      <p:pic>
        <p:nvPicPr>
          <p:cNvPr id="336" name="Google Shape;336;p35"/>
          <p:cNvPicPr preferRelativeResize="0"/>
          <p:nvPr/>
        </p:nvPicPr>
        <p:blipFill rotWithShape="1">
          <a:blip r:embed="rId3">
            <a:alphaModFix/>
          </a:blip>
          <a:srcRect b="0" l="0" r="0" t="0"/>
          <a:stretch/>
        </p:blipFill>
        <p:spPr>
          <a:xfrm>
            <a:off x="1586924" y="3228722"/>
            <a:ext cx="8791575" cy="299831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Types of Padding</a:t>
            </a:r>
            <a:endParaRPr/>
          </a:p>
        </p:txBody>
      </p:sp>
      <p:sp>
        <p:nvSpPr>
          <p:cNvPr id="342" name="Google Shape;342;p3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Same padding</a:t>
            </a:r>
            <a:endParaRPr/>
          </a:p>
          <a:p>
            <a:pPr indent="-228600" lvl="0" marL="228600" rtl="0" algn="l">
              <a:lnSpc>
                <a:spcPct val="90000"/>
              </a:lnSpc>
              <a:spcBef>
                <a:spcPts val="1000"/>
              </a:spcBef>
              <a:spcAft>
                <a:spcPts val="0"/>
              </a:spcAft>
              <a:buClr>
                <a:schemeClr val="dk1"/>
              </a:buClr>
              <a:buSzPts val="2800"/>
              <a:buChar char="•"/>
            </a:pPr>
            <a:r>
              <a:rPr lang="en-US"/>
              <a:t>Causal padding</a:t>
            </a:r>
            <a:endParaRPr/>
          </a:p>
          <a:p>
            <a:pPr indent="-228600" lvl="0" marL="228600" rtl="0" algn="l">
              <a:lnSpc>
                <a:spcPct val="90000"/>
              </a:lnSpc>
              <a:spcBef>
                <a:spcPts val="1000"/>
              </a:spcBef>
              <a:spcAft>
                <a:spcPts val="0"/>
              </a:spcAft>
              <a:buClr>
                <a:schemeClr val="dk1"/>
              </a:buClr>
              <a:buSzPts val="2800"/>
              <a:buChar char="•"/>
            </a:pPr>
            <a:r>
              <a:rPr lang="en-US"/>
              <a:t>Valid padding</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7"/>
          <p:cNvSpPr txBox="1"/>
          <p:nvPr>
            <p:ph type="title"/>
          </p:nvPr>
        </p:nvSpPr>
        <p:spPr>
          <a:xfrm>
            <a:off x="1408014" y="365125"/>
            <a:ext cx="9945786"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Same padding</a:t>
            </a:r>
            <a:br>
              <a:rPr lang="en-US"/>
            </a:br>
            <a:endParaRPr/>
          </a:p>
        </p:txBody>
      </p:sp>
      <p:sp>
        <p:nvSpPr>
          <p:cNvPr id="348" name="Google Shape;348;p37"/>
          <p:cNvSpPr txBox="1"/>
          <p:nvPr>
            <p:ph idx="1" type="body"/>
          </p:nvPr>
        </p:nvSpPr>
        <p:spPr>
          <a:xfrm>
            <a:off x="331774" y="1424198"/>
            <a:ext cx="11603978" cy="475276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Padding layers </a:t>
            </a:r>
            <a:r>
              <a:rPr lang="en-US">
                <a:solidFill>
                  <a:srgbClr val="FF0000"/>
                </a:solidFill>
              </a:rPr>
              <a:t>append zero values </a:t>
            </a:r>
            <a:r>
              <a:rPr lang="en-US"/>
              <a:t>in the outer frame of the images or data </a:t>
            </a:r>
            <a:endParaRPr/>
          </a:p>
          <a:p>
            <a:pPr indent="-228600" lvl="0" marL="228600" rtl="0" algn="l">
              <a:lnSpc>
                <a:spcPct val="90000"/>
              </a:lnSpc>
              <a:spcBef>
                <a:spcPts val="1000"/>
              </a:spcBef>
              <a:spcAft>
                <a:spcPts val="0"/>
              </a:spcAft>
              <a:buClr>
                <a:schemeClr val="dk1"/>
              </a:buClr>
              <a:buSzPts val="2800"/>
              <a:buChar char="•"/>
            </a:pPr>
            <a:r>
              <a:rPr lang="en-US"/>
              <a:t>Filter </a:t>
            </a:r>
            <a:r>
              <a:rPr lang="en-US">
                <a:solidFill>
                  <a:srgbClr val="FF0000"/>
                </a:solidFill>
              </a:rPr>
              <a:t>can cover the edge </a:t>
            </a:r>
            <a:r>
              <a:rPr lang="en-US"/>
              <a:t>of the matrix and make the inference with them too</a:t>
            </a:r>
            <a:endParaRPr/>
          </a:p>
        </p:txBody>
      </p:sp>
      <p:pic>
        <p:nvPicPr>
          <p:cNvPr id="349" name="Google Shape;349;p37"/>
          <p:cNvPicPr preferRelativeResize="0"/>
          <p:nvPr/>
        </p:nvPicPr>
        <p:blipFill rotWithShape="1">
          <a:blip r:embed="rId3">
            <a:alphaModFix/>
          </a:blip>
          <a:srcRect b="0" l="0" r="0" t="0"/>
          <a:stretch/>
        </p:blipFill>
        <p:spPr>
          <a:xfrm>
            <a:off x="1336070" y="3026421"/>
            <a:ext cx="8791575" cy="299831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Without Padding</a:t>
            </a:r>
            <a:endParaRPr/>
          </a:p>
        </p:txBody>
      </p:sp>
      <p:pic>
        <p:nvPicPr>
          <p:cNvPr id="355" name="Google Shape;355;p38"/>
          <p:cNvPicPr preferRelativeResize="0"/>
          <p:nvPr>
            <p:ph idx="1" type="body"/>
          </p:nvPr>
        </p:nvPicPr>
        <p:blipFill rotWithShape="1">
          <a:blip r:embed="rId3">
            <a:alphaModFix/>
          </a:blip>
          <a:srcRect b="0" l="0" r="0" t="0"/>
          <a:stretch/>
        </p:blipFill>
        <p:spPr>
          <a:xfrm>
            <a:off x="708558" y="1621224"/>
            <a:ext cx="9334500" cy="2057400"/>
          </a:xfrm>
          <a:prstGeom prst="rect">
            <a:avLst/>
          </a:prstGeom>
          <a:noFill/>
          <a:ln>
            <a:noFill/>
          </a:ln>
        </p:spPr>
      </p:pic>
      <p:pic>
        <p:nvPicPr>
          <p:cNvPr id="356" name="Google Shape;356;p38"/>
          <p:cNvPicPr preferRelativeResize="0"/>
          <p:nvPr/>
        </p:nvPicPr>
        <p:blipFill rotWithShape="1">
          <a:blip r:embed="rId4">
            <a:alphaModFix/>
          </a:blip>
          <a:srcRect b="0" l="0" r="0" t="0"/>
          <a:stretch/>
        </p:blipFill>
        <p:spPr>
          <a:xfrm>
            <a:off x="1663841" y="3859900"/>
            <a:ext cx="7715250" cy="265696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9"/>
          <p:cNvSpPr txBox="1"/>
          <p:nvPr>
            <p:ph type="title"/>
          </p:nvPr>
        </p:nvSpPr>
        <p:spPr>
          <a:xfrm>
            <a:off x="1882072" y="5762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Same padding</a:t>
            </a:r>
            <a:endParaRPr/>
          </a:p>
        </p:txBody>
      </p:sp>
      <p:pic>
        <p:nvPicPr>
          <p:cNvPr id="362" name="Google Shape;362;p39"/>
          <p:cNvPicPr preferRelativeResize="0"/>
          <p:nvPr/>
        </p:nvPicPr>
        <p:blipFill rotWithShape="1">
          <a:blip r:embed="rId3">
            <a:alphaModFix/>
          </a:blip>
          <a:srcRect b="0" l="0" r="0" t="0"/>
          <a:stretch/>
        </p:blipFill>
        <p:spPr>
          <a:xfrm>
            <a:off x="1337462" y="1255404"/>
            <a:ext cx="8934450" cy="2486025"/>
          </a:xfrm>
          <a:prstGeom prst="rect">
            <a:avLst/>
          </a:prstGeom>
          <a:noFill/>
          <a:ln>
            <a:noFill/>
          </a:ln>
        </p:spPr>
      </p:pic>
      <p:pic>
        <p:nvPicPr>
          <p:cNvPr id="363" name="Google Shape;363;p39"/>
          <p:cNvPicPr preferRelativeResize="0"/>
          <p:nvPr/>
        </p:nvPicPr>
        <p:blipFill rotWithShape="1">
          <a:blip r:embed="rId4">
            <a:alphaModFix/>
          </a:blip>
          <a:srcRect b="0" l="0" r="0" t="0"/>
          <a:stretch/>
        </p:blipFill>
        <p:spPr>
          <a:xfrm>
            <a:off x="1594131" y="3892269"/>
            <a:ext cx="8221930" cy="284839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4"/>
          <p:cNvSpPr txBox="1"/>
          <p:nvPr>
            <p:ph type="title"/>
          </p:nvPr>
        </p:nvSpPr>
        <p:spPr>
          <a:xfrm>
            <a:off x="1412735"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Noisy Laser Sensor</a:t>
            </a:r>
            <a:endParaRPr/>
          </a:p>
        </p:txBody>
      </p:sp>
      <p:sp>
        <p:nvSpPr>
          <p:cNvPr id="116" name="Google Shape;116;p4"/>
          <p:cNvSpPr txBox="1"/>
          <p:nvPr>
            <p:ph idx="1" type="body"/>
          </p:nvPr>
        </p:nvSpPr>
        <p:spPr>
          <a:xfrm>
            <a:off x="307497" y="1310910"/>
            <a:ext cx="11523059" cy="521936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To obtain a less noisy estimate of the spaceship’s position, </a:t>
            </a:r>
            <a:r>
              <a:rPr lang="en-US">
                <a:solidFill>
                  <a:srgbClr val="FF0000"/>
                </a:solidFill>
              </a:rPr>
              <a:t>we average </a:t>
            </a:r>
            <a:r>
              <a:rPr lang="en-US"/>
              <a:t>together several measurements</a:t>
            </a:r>
            <a:endParaRPr/>
          </a:p>
          <a:p>
            <a:pPr indent="-228600" lvl="0" marL="228600" rtl="0" algn="l">
              <a:lnSpc>
                <a:spcPct val="90000"/>
              </a:lnSpc>
              <a:spcBef>
                <a:spcPts val="1000"/>
              </a:spcBef>
              <a:spcAft>
                <a:spcPts val="0"/>
              </a:spcAft>
              <a:buClr>
                <a:schemeClr val="dk1"/>
              </a:buClr>
              <a:buSzPts val="2800"/>
              <a:buChar char="•"/>
            </a:pPr>
            <a:r>
              <a:rPr lang="en-US"/>
              <a:t>Recent measurements are more relevant, hence </a:t>
            </a:r>
            <a:r>
              <a:rPr lang="en-US">
                <a:solidFill>
                  <a:srgbClr val="FF0000"/>
                </a:solidFill>
              </a:rPr>
              <a:t>weighted average </a:t>
            </a:r>
            <a:r>
              <a:rPr lang="en-US"/>
              <a:t>is taken </a:t>
            </a:r>
            <a:endParaRPr/>
          </a:p>
          <a:p>
            <a:pPr indent="-228600" lvl="0" marL="228600" rtl="0" algn="l">
              <a:lnSpc>
                <a:spcPct val="90000"/>
              </a:lnSpc>
              <a:spcBef>
                <a:spcPts val="1000"/>
              </a:spcBef>
              <a:spcAft>
                <a:spcPts val="0"/>
              </a:spcAft>
              <a:buClr>
                <a:schemeClr val="dk1"/>
              </a:buClr>
              <a:buSzPts val="2800"/>
              <a:buChar char="•"/>
            </a:pPr>
            <a:r>
              <a:rPr lang="en-US"/>
              <a:t>Weighting function </a:t>
            </a:r>
            <a:r>
              <a:rPr i="1" lang="en-US"/>
              <a:t>w</a:t>
            </a:r>
            <a:r>
              <a:rPr lang="en-US"/>
              <a:t>(</a:t>
            </a:r>
            <a:r>
              <a:rPr i="1" lang="en-US"/>
              <a:t>a</a:t>
            </a:r>
            <a:r>
              <a:rPr lang="en-US"/>
              <a:t>), where </a:t>
            </a:r>
            <a:r>
              <a:rPr i="1" lang="en-US">
                <a:solidFill>
                  <a:srgbClr val="FF0000"/>
                </a:solidFill>
              </a:rPr>
              <a:t>a </a:t>
            </a:r>
            <a:r>
              <a:rPr lang="en-US">
                <a:solidFill>
                  <a:srgbClr val="FF0000"/>
                </a:solidFill>
              </a:rPr>
              <a:t>is the age of a measurement</a:t>
            </a:r>
            <a:endParaRPr/>
          </a:p>
          <a:p>
            <a:pPr indent="-228600" lvl="0" marL="228600" rtl="0" algn="l">
              <a:lnSpc>
                <a:spcPct val="90000"/>
              </a:lnSpc>
              <a:spcBef>
                <a:spcPts val="1000"/>
              </a:spcBef>
              <a:spcAft>
                <a:spcPts val="0"/>
              </a:spcAft>
              <a:buClr>
                <a:schemeClr val="dk1"/>
              </a:buClr>
              <a:buSzPts val="2800"/>
              <a:buChar char="•"/>
            </a:pPr>
            <a:r>
              <a:rPr lang="en-US"/>
              <a:t>Weighted average operation results in a new function “</a:t>
            </a:r>
            <a:r>
              <a:rPr i="1" lang="en-US"/>
              <a:t>s” -</a:t>
            </a:r>
            <a:r>
              <a:rPr lang="en-US"/>
              <a:t>a smoothed estimate of the position of the spaceship</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This operation is called </a:t>
            </a:r>
            <a:r>
              <a:rPr b="1" lang="en-US">
                <a:solidFill>
                  <a:srgbClr val="FF0000"/>
                </a:solidFill>
              </a:rPr>
              <a:t>convolution</a:t>
            </a:r>
            <a:r>
              <a:rPr lang="en-US">
                <a:solidFill>
                  <a:srgbClr val="FF0000"/>
                </a:solidFill>
              </a:rPr>
              <a:t>.</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117" name="Google Shape;117;p4"/>
          <p:cNvPicPr preferRelativeResize="0"/>
          <p:nvPr/>
        </p:nvPicPr>
        <p:blipFill rotWithShape="1">
          <a:blip r:embed="rId3">
            <a:alphaModFix/>
          </a:blip>
          <a:srcRect b="0" l="0" r="0" t="0"/>
          <a:stretch/>
        </p:blipFill>
        <p:spPr>
          <a:xfrm>
            <a:off x="3851429" y="4434983"/>
            <a:ext cx="4505325" cy="10953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0"/>
          <p:cNvSpPr txBox="1"/>
          <p:nvPr>
            <p:ph type="title"/>
          </p:nvPr>
        </p:nvSpPr>
        <p:spPr>
          <a:xfrm>
            <a:off x="2327135" y="73812"/>
            <a:ext cx="9864865"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Valid padding</a:t>
            </a:r>
            <a:br>
              <a:rPr lang="en-US"/>
            </a:br>
            <a:endParaRPr/>
          </a:p>
        </p:txBody>
      </p:sp>
      <p:sp>
        <p:nvSpPr>
          <p:cNvPr id="369" name="Google Shape;369;p40"/>
          <p:cNvSpPr txBox="1"/>
          <p:nvPr>
            <p:ph idx="1" type="body"/>
          </p:nvPr>
        </p:nvSpPr>
        <p:spPr>
          <a:xfrm>
            <a:off x="428877" y="1073066"/>
            <a:ext cx="11612071"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This type of padding can be considered as </a:t>
            </a:r>
            <a:r>
              <a:rPr lang="en-US">
                <a:solidFill>
                  <a:srgbClr val="FF0000"/>
                </a:solidFill>
              </a:rPr>
              <a:t>no padding.</a:t>
            </a:r>
            <a:endParaRPr/>
          </a:p>
          <a:p>
            <a:pPr indent="-228600" lvl="0" marL="228600" rtl="0" algn="l">
              <a:lnSpc>
                <a:spcPct val="90000"/>
              </a:lnSpc>
              <a:spcBef>
                <a:spcPts val="1000"/>
              </a:spcBef>
              <a:spcAft>
                <a:spcPts val="0"/>
              </a:spcAft>
              <a:buClr>
                <a:schemeClr val="dk1"/>
              </a:buClr>
              <a:buSzPts val="2800"/>
              <a:buChar char="•"/>
            </a:pPr>
            <a:r>
              <a:rPr lang="en-US"/>
              <a:t>Don’t apply padding but assume that every pixel of the image is valid so that the input can get fully covered by the filter wherein a </a:t>
            </a:r>
            <a:r>
              <a:rPr lang="en-US">
                <a:solidFill>
                  <a:srgbClr val="FF0000"/>
                </a:solidFill>
              </a:rPr>
              <a:t>simple model assumes </a:t>
            </a:r>
            <a:r>
              <a:rPr lang="en-US"/>
              <a:t>corners are invalid</a:t>
            </a:r>
            <a:endParaRPr/>
          </a:p>
        </p:txBody>
      </p:sp>
      <p:pic>
        <p:nvPicPr>
          <p:cNvPr id="370" name="Google Shape;370;p40"/>
          <p:cNvPicPr preferRelativeResize="0"/>
          <p:nvPr/>
        </p:nvPicPr>
        <p:blipFill rotWithShape="1">
          <a:blip r:embed="rId3">
            <a:alphaModFix/>
          </a:blip>
          <a:srcRect b="0" l="0" r="0" t="0"/>
          <a:stretch/>
        </p:blipFill>
        <p:spPr>
          <a:xfrm>
            <a:off x="1173135" y="2832212"/>
            <a:ext cx="9344025" cy="1869261"/>
          </a:xfrm>
          <a:prstGeom prst="rect">
            <a:avLst/>
          </a:prstGeom>
          <a:noFill/>
          <a:ln>
            <a:noFill/>
          </a:ln>
        </p:spPr>
      </p:pic>
      <p:pic>
        <p:nvPicPr>
          <p:cNvPr id="371" name="Google Shape;371;p40"/>
          <p:cNvPicPr preferRelativeResize="0"/>
          <p:nvPr/>
        </p:nvPicPr>
        <p:blipFill rotWithShape="1">
          <a:blip r:embed="rId4">
            <a:alphaModFix/>
          </a:blip>
          <a:srcRect b="0" l="0" r="0" t="0"/>
          <a:stretch/>
        </p:blipFill>
        <p:spPr>
          <a:xfrm>
            <a:off x="1732833" y="4693381"/>
            <a:ext cx="7820025" cy="201086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Same Vs Valid Padding</a:t>
            </a:r>
            <a:endParaRPr/>
          </a:p>
        </p:txBody>
      </p:sp>
      <p:sp>
        <p:nvSpPr>
          <p:cNvPr id="377" name="Google Shape;377;p41"/>
          <p:cNvSpPr txBox="1"/>
          <p:nvPr>
            <p:ph idx="1" type="body"/>
          </p:nvPr>
        </p:nvSpPr>
        <p:spPr>
          <a:xfrm>
            <a:off x="461246" y="1825625"/>
            <a:ext cx="11514966"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FF0000"/>
              </a:buClr>
              <a:buSzPts val="2800"/>
              <a:buChar char="•"/>
            </a:pPr>
            <a:r>
              <a:rPr lang="en-US">
                <a:solidFill>
                  <a:srgbClr val="FF0000"/>
                </a:solidFill>
              </a:rPr>
              <a:t>Same padding</a:t>
            </a:r>
            <a:r>
              <a:rPr lang="en-US"/>
              <a:t>, every point/pixel value while learning the model is used</a:t>
            </a:r>
            <a:endParaRPr/>
          </a:p>
          <a:p>
            <a:pPr indent="0" lvl="0" marL="0" rtl="0" algn="l">
              <a:lnSpc>
                <a:spcPct val="90000"/>
              </a:lnSpc>
              <a:spcBef>
                <a:spcPts val="1000"/>
              </a:spcBef>
              <a:spcAft>
                <a:spcPts val="0"/>
              </a:spcAft>
              <a:buClr>
                <a:schemeClr val="dk1"/>
              </a:buClr>
              <a:buSzPts val="2800"/>
              <a:buNone/>
            </a:pPr>
            <a:r>
              <a:rPr lang="en-US"/>
              <a:t>🡪Output size is the same as the input size(when stride=1) </a:t>
            </a:r>
            <a:endParaRPr/>
          </a:p>
          <a:p>
            <a:pPr indent="-228600" lvl="0" marL="228600" rtl="0" algn="l">
              <a:lnSpc>
                <a:spcPct val="90000"/>
              </a:lnSpc>
              <a:spcBef>
                <a:spcPts val="1000"/>
              </a:spcBef>
              <a:spcAft>
                <a:spcPts val="0"/>
              </a:spcAft>
              <a:buClr>
                <a:schemeClr val="dk1"/>
              </a:buClr>
              <a:buSzPts val="2800"/>
              <a:buChar char="•"/>
            </a:pPr>
            <a:r>
              <a:rPr lang="en-US"/>
              <a:t>In </a:t>
            </a:r>
            <a:r>
              <a:rPr lang="en-US">
                <a:solidFill>
                  <a:srgbClr val="FF0000"/>
                </a:solidFill>
              </a:rPr>
              <a:t>VALID drop </a:t>
            </a:r>
            <a:r>
              <a:rPr lang="en-US"/>
              <a:t>right and/or bottom cells if filter and stride don’t fully cover the input image. </a:t>
            </a:r>
            <a:endParaRPr/>
          </a:p>
          <a:p>
            <a:pPr indent="-228600" lvl="0" marL="228600" rtl="0" algn="l">
              <a:lnSpc>
                <a:spcPct val="90000"/>
              </a:lnSpc>
              <a:spcBef>
                <a:spcPts val="1000"/>
              </a:spcBef>
              <a:spcAft>
                <a:spcPts val="0"/>
              </a:spcAft>
              <a:buClr>
                <a:schemeClr val="dk1"/>
              </a:buClr>
              <a:buSzPts val="2800"/>
              <a:buChar char="•"/>
            </a:pPr>
            <a:r>
              <a:rPr lang="en-US"/>
              <a:t>Padding is called </a:t>
            </a:r>
            <a:r>
              <a:rPr i="1" lang="en-US">
                <a:solidFill>
                  <a:srgbClr val="FF0000"/>
                </a:solidFill>
              </a:rPr>
              <a:t>valid</a:t>
            </a:r>
            <a:r>
              <a:rPr lang="en-US">
                <a:solidFill>
                  <a:srgbClr val="FF0000"/>
                </a:solidFill>
              </a:rPr>
              <a:t> </a:t>
            </a:r>
            <a:r>
              <a:rPr lang="en-US"/>
              <a:t>because for this padding only the </a:t>
            </a:r>
            <a:r>
              <a:rPr i="1" lang="en-US">
                <a:solidFill>
                  <a:srgbClr val="FF0000"/>
                </a:solidFill>
              </a:rPr>
              <a:t>valid</a:t>
            </a:r>
            <a:r>
              <a:rPr lang="en-US">
                <a:solidFill>
                  <a:srgbClr val="FF0000"/>
                </a:solidFill>
              </a:rPr>
              <a:t> and original elements of the input image are considered</a:t>
            </a:r>
            <a:endParaRPr/>
          </a:p>
          <a:p>
            <a:pPr indent="0" lvl="0" marL="0" rtl="0" algn="l">
              <a:lnSpc>
                <a:spcPct val="90000"/>
              </a:lnSpc>
              <a:spcBef>
                <a:spcPts val="1000"/>
              </a:spcBef>
              <a:spcAft>
                <a:spcPts val="0"/>
              </a:spcAft>
              <a:buClr>
                <a:schemeClr val="dk1"/>
              </a:buClr>
              <a:buSzPts val="2800"/>
              <a:buNone/>
            </a:pPr>
            <a:r>
              <a:rPr lang="en-US"/>
              <a:t>🡪Elements on the right and the bottom of the image tend to be ignored</a:t>
            </a:r>
            <a:endParaRPr/>
          </a:p>
          <a:p>
            <a:pPr indent="0" lvl="0" marL="0" rtl="0" algn="l">
              <a:lnSpc>
                <a:spcPct val="90000"/>
              </a:lnSpc>
              <a:spcBef>
                <a:spcPts val="1000"/>
              </a:spcBef>
              <a:spcAft>
                <a:spcPts val="0"/>
              </a:spcAft>
              <a:buClr>
                <a:schemeClr val="dk1"/>
              </a:buClr>
              <a:buSzPts val="2800"/>
              <a:buNone/>
            </a:pPr>
            <a:r>
              <a:rPr lang="en-US"/>
              <a:t>🡪 How many elements are ignored depends on the size of the kernel and the stride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Same Vs Valid Padding</a:t>
            </a:r>
            <a:endParaRPr/>
          </a:p>
        </p:txBody>
      </p:sp>
      <p:pic>
        <p:nvPicPr>
          <p:cNvPr id="383" name="Google Shape;383;p42"/>
          <p:cNvPicPr preferRelativeResize="0"/>
          <p:nvPr>
            <p:ph idx="1" type="body"/>
          </p:nvPr>
        </p:nvPicPr>
        <p:blipFill rotWithShape="1">
          <a:blip r:embed="rId3">
            <a:alphaModFix/>
          </a:blip>
          <a:srcRect b="0" l="0" r="0" t="0"/>
          <a:stretch/>
        </p:blipFill>
        <p:spPr>
          <a:xfrm>
            <a:off x="3371850" y="1424198"/>
            <a:ext cx="5448300" cy="447733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3"/>
          <p:cNvSpPr txBox="1"/>
          <p:nvPr>
            <p:ph type="title"/>
          </p:nvPr>
        </p:nvSpPr>
        <p:spPr>
          <a:xfrm>
            <a:off x="1946809" y="138548"/>
            <a:ext cx="6444632" cy="106716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Causal padding</a:t>
            </a:r>
            <a:endParaRPr/>
          </a:p>
        </p:txBody>
      </p:sp>
      <p:sp>
        <p:nvSpPr>
          <p:cNvPr id="389" name="Google Shape;389;p43"/>
          <p:cNvSpPr txBox="1"/>
          <p:nvPr>
            <p:ph idx="1" type="body"/>
          </p:nvPr>
        </p:nvSpPr>
        <p:spPr>
          <a:xfrm>
            <a:off x="299405" y="1246173"/>
            <a:ext cx="11514967" cy="497125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Special type of padding and basically works with the </a:t>
            </a:r>
            <a:r>
              <a:rPr lang="en-US">
                <a:solidFill>
                  <a:srgbClr val="FF0000"/>
                </a:solidFill>
              </a:rPr>
              <a:t>one-dimensional convolutional layers. </a:t>
            </a:r>
            <a:endParaRPr/>
          </a:p>
          <a:p>
            <a:pPr indent="-228600" lvl="0" marL="228600" rtl="0" algn="l">
              <a:lnSpc>
                <a:spcPct val="90000"/>
              </a:lnSpc>
              <a:spcBef>
                <a:spcPts val="1000"/>
              </a:spcBef>
              <a:spcAft>
                <a:spcPts val="0"/>
              </a:spcAft>
              <a:buClr>
                <a:schemeClr val="dk1"/>
              </a:buClr>
              <a:buSzPts val="2800"/>
              <a:buChar char="•"/>
            </a:pPr>
            <a:r>
              <a:rPr lang="en-US"/>
              <a:t>Used majorly in </a:t>
            </a:r>
            <a:r>
              <a:rPr lang="en-US">
                <a:solidFill>
                  <a:srgbClr val="FF0000"/>
                </a:solidFill>
              </a:rPr>
              <a:t>time series analysis</a:t>
            </a:r>
            <a:endParaRPr/>
          </a:p>
          <a:p>
            <a:pPr indent="-228600" lvl="0" marL="228600" rtl="0" algn="l">
              <a:lnSpc>
                <a:spcPct val="90000"/>
              </a:lnSpc>
              <a:spcBef>
                <a:spcPts val="1000"/>
              </a:spcBef>
              <a:spcAft>
                <a:spcPts val="0"/>
              </a:spcAft>
              <a:buClr>
                <a:schemeClr val="dk1"/>
              </a:buClr>
              <a:buSzPts val="2800"/>
              <a:buChar char="•"/>
            </a:pPr>
            <a:r>
              <a:rPr lang="en-US"/>
              <a:t>Time series is sequential data helps in </a:t>
            </a:r>
            <a:r>
              <a:rPr lang="en-US">
                <a:solidFill>
                  <a:srgbClr val="FF0000"/>
                </a:solidFill>
              </a:rPr>
              <a:t>adding zeros at the start </a:t>
            </a:r>
            <a:r>
              <a:rPr lang="en-US"/>
              <a:t>of the data </a:t>
            </a:r>
            <a:endParaRPr/>
          </a:p>
          <a:p>
            <a:pPr indent="-228600" lvl="0" marL="228600" rtl="0" algn="l">
              <a:lnSpc>
                <a:spcPct val="90000"/>
              </a:lnSpc>
              <a:spcBef>
                <a:spcPts val="1000"/>
              </a:spcBef>
              <a:spcAft>
                <a:spcPts val="0"/>
              </a:spcAft>
              <a:buClr>
                <a:schemeClr val="dk1"/>
              </a:buClr>
              <a:buSzPts val="2800"/>
              <a:buChar char="•"/>
            </a:pPr>
            <a:r>
              <a:rPr lang="en-US"/>
              <a:t>Helps in predicting the values of early time steps</a:t>
            </a:r>
            <a:endParaRPr/>
          </a:p>
          <a:p>
            <a:pPr indent="-228600" lvl="0" marL="228600" rtl="0" algn="l">
              <a:lnSpc>
                <a:spcPct val="90000"/>
              </a:lnSpc>
              <a:spcBef>
                <a:spcPts val="1000"/>
              </a:spcBef>
              <a:spcAft>
                <a:spcPts val="0"/>
              </a:spcAft>
              <a:buClr>
                <a:schemeClr val="dk1"/>
              </a:buClr>
              <a:buSzPts val="2800"/>
              <a:buChar char="•"/>
            </a:pPr>
            <a:r>
              <a:rPr lang="en-US"/>
              <a:t>Every layer is using the </a:t>
            </a:r>
            <a:r>
              <a:rPr lang="en-US">
                <a:solidFill>
                  <a:srgbClr val="FF0000"/>
                </a:solidFill>
              </a:rPr>
              <a:t>learnt part of the previous layer </a:t>
            </a:r>
            <a:r>
              <a:rPr lang="en-US"/>
              <a:t>and again the </a:t>
            </a:r>
            <a:r>
              <a:rPr lang="en-US">
                <a:solidFill>
                  <a:srgbClr val="FF0000"/>
                </a:solidFill>
              </a:rPr>
              <a:t>learnt part will go to the next layer </a:t>
            </a:r>
            <a:endParaRPr/>
          </a:p>
          <a:p>
            <a:pPr indent="-228600" lvl="0" marL="228600" rtl="0" algn="l">
              <a:lnSpc>
                <a:spcPct val="90000"/>
              </a:lnSpc>
              <a:spcBef>
                <a:spcPts val="1000"/>
              </a:spcBef>
              <a:spcAft>
                <a:spcPts val="0"/>
              </a:spcAft>
              <a:buClr>
                <a:schemeClr val="dk1"/>
              </a:buClr>
              <a:buSzPts val="2800"/>
              <a:buChar char="•"/>
            </a:pPr>
            <a:r>
              <a:rPr lang="en-US"/>
              <a:t>If Forecasted value can be used in forecasting the next time step value then it can become more </a:t>
            </a:r>
            <a:r>
              <a:rPr lang="en-US">
                <a:solidFill>
                  <a:srgbClr val="FF0000"/>
                </a:solidFill>
              </a:rPr>
              <a:t>helpful and accurate.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Causal padding</a:t>
            </a:r>
            <a:endParaRPr/>
          </a:p>
        </p:txBody>
      </p:sp>
      <p:sp>
        <p:nvSpPr>
          <p:cNvPr id="395" name="Google Shape;395;p4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A model architecture consisting of causal padding with a kernel size of four can be represented as:</a:t>
            </a:r>
            <a:endParaRPr/>
          </a:p>
        </p:txBody>
      </p:sp>
      <p:pic>
        <p:nvPicPr>
          <p:cNvPr id="396" name="Google Shape;396;p44"/>
          <p:cNvPicPr preferRelativeResize="0"/>
          <p:nvPr/>
        </p:nvPicPr>
        <p:blipFill rotWithShape="1">
          <a:blip r:embed="rId3">
            <a:alphaModFix/>
          </a:blip>
          <a:srcRect b="0" l="0" r="0" t="0"/>
          <a:stretch/>
        </p:blipFill>
        <p:spPr>
          <a:xfrm>
            <a:off x="980653" y="3298347"/>
            <a:ext cx="10020300" cy="27051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Causal padding</a:t>
            </a:r>
            <a:endParaRPr/>
          </a:p>
        </p:txBody>
      </p:sp>
      <p:sp>
        <p:nvSpPr>
          <p:cNvPr id="402" name="Google Shape;402;p4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whole time series model architecture with a fully connected layer and causal padding can be like:</a:t>
            </a:r>
            <a:endParaRPr/>
          </a:p>
        </p:txBody>
      </p:sp>
      <p:pic>
        <p:nvPicPr>
          <p:cNvPr descr="https://analyticsindiamag.com/wp-content/uploads/2021/09/image.gif" id="403" name="Google Shape;403;p45"/>
          <p:cNvPicPr preferRelativeResize="0"/>
          <p:nvPr/>
        </p:nvPicPr>
        <p:blipFill rotWithShape="1">
          <a:blip r:embed="rId3">
            <a:alphaModFix/>
          </a:blip>
          <a:srcRect b="0" l="0" r="0" t="0"/>
          <a:stretch/>
        </p:blipFill>
        <p:spPr>
          <a:xfrm>
            <a:off x="1798259" y="3174311"/>
            <a:ext cx="5429250" cy="249555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6"/>
          <p:cNvSpPr txBox="1"/>
          <p:nvPr>
            <p:ph type="title"/>
          </p:nvPr>
        </p:nvSpPr>
        <p:spPr>
          <a:xfrm>
            <a:off x="1445102" y="14664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Causal padding</a:t>
            </a:r>
            <a:endParaRPr/>
          </a:p>
        </p:txBody>
      </p:sp>
      <p:pic>
        <p:nvPicPr>
          <p:cNvPr id="409" name="Google Shape;409;p46"/>
          <p:cNvPicPr preferRelativeResize="0"/>
          <p:nvPr>
            <p:ph idx="1" type="body"/>
          </p:nvPr>
        </p:nvPicPr>
        <p:blipFill rotWithShape="1">
          <a:blip r:embed="rId3">
            <a:alphaModFix/>
          </a:blip>
          <a:srcRect b="0" l="0" r="0" t="0"/>
          <a:stretch/>
        </p:blipFill>
        <p:spPr>
          <a:xfrm>
            <a:off x="1473971" y="1189901"/>
            <a:ext cx="9324975" cy="2305050"/>
          </a:xfrm>
          <a:prstGeom prst="rect">
            <a:avLst/>
          </a:prstGeom>
          <a:noFill/>
          <a:ln>
            <a:noFill/>
          </a:ln>
        </p:spPr>
      </p:pic>
      <p:pic>
        <p:nvPicPr>
          <p:cNvPr id="410" name="Google Shape;410;p46"/>
          <p:cNvPicPr preferRelativeResize="0"/>
          <p:nvPr/>
        </p:nvPicPr>
        <p:blipFill rotWithShape="1">
          <a:blip r:embed="rId4">
            <a:alphaModFix/>
          </a:blip>
          <a:srcRect b="0" l="0" r="0" t="0"/>
          <a:stretch/>
        </p:blipFill>
        <p:spPr>
          <a:xfrm>
            <a:off x="1578200" y="3388624"/>
            <a:ext cx="7562850" cy="33337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7"/>
          <p:cNvSpPr txBox="1"/>
          <p:nvPr>
            <p:ph type="title"/>
          </p:nvPr>
        </p:nvSpPr>
        <p:spPr>
          <a:xfrm>
            <a:off x="1323721" y="89996"/>
            <a:ext cx="10515600" cy="104288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Variants of the Basic Convolution Function</a:t>
            </a:r>
            <a:endParaRPr/>
          </a:p>
        </p:txBody>
      </p:sp>
      <p:sp>
        <p:nvSpPr>
          <p:cNvPr id="416" name="Google Shape;416;p47"/>
          <p:cNvSpPr txBox="1"/>
          <p:nvPr>
            <p:ph idx="1" type="body"/>
          </p:nvPr>
        </p:nvSpPr>
        <p:spPr>
          <a:xfrm>
            <a:off x="396510" y="995320"/>
            <a:ext cx="11393586" cy="5534953"/>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US"/>
              <a:t>Useful properties of the functions used in neural networks.</a:t>
            </a:r>
            <a:endParaRPr>
              <a:solidFill>
                <a:srgbClr val="FF0000"/>
              </a:solidFill>
            </a:endParaRPr>
          </a:p>
          <a:p>
            <a:pPr indent="-228600" lvl="0" marL="228600" rtl="0" algn="l">
              <a:lnSpc>
                <a:spcPct val="90000"/>
              </a:lnSpc>
              <a:spcBef>
                <a:spcPts val="1000"/>
              </a:spcBef>
              <a:spcAft>
                <a:spcPts val="0"/>
              </a:spcAft>
              <a:buClr>
                <a:srgbClr val="00B050"/>
              </a:buClr>
              <a:buSzPts val="2800"/>
              <a:buChar char="•"/>
            </a:pPr>
            <a:r>
              <a:rPr lang="en-US">
                <a:solidFill>
                  <a:srgbClr val="00B050"/>
                </a:solidFill>
              </a:rPr>
              <a:t>Convolution</a:t>
            </a:r>
            <a:r>
              <a:rPr lang="en-US"/>
              <a:t> - is an operation that consists of many applications of convolution in parallel</a:t>
            </a:r>
            <a:endParaRPr/>
          </a:p>
          <a:p>
            <a:pPr indent="0" lvl="0" marL="0" rtl="0" algn="l">
              <a:lnSpc>
                <a:spcPct val="90000"/>
              </a:lnSpc>
              <a:spcBef>
                <a:spcPts val="1000"/>
              </a:spcBef>
              <a:spcAft>
                <a:spcPts val="0"/>
              </a:spcAft>
              <a:buClr>
                <a:schemeClr val="dk1"/>
              </a:buClr>
              <a:buSzPts val="2800"/>
              <a:buNone/>
            </a:pPr>
            <a:r>
              <a:rPr lang="en-US"/>
              <a:t>🡪This is because convolution with a single kernel can only extract one kind of feature, at many spatial locations</a:t>
            </a:r>
            <a:endParaRPr/>
          </a:p>
          <a:p>
            <a:pPr indent="0" lvl="0" marL="0" rtl="0" algn="l">
              <a:lnSpc>
                <a:spcPct val="90000"/>
              </a:lnSpc>
              <a:spcBef>
                <a:spcPts val="1000"/>
              </a:spcBef>
              <a:spcAft>
                <a:spcPts val="0"/>
              </a:spcAft>
              <a:buClr>
                <a:schemeClr val="dk1"/>
              </a:buClr>
              <a:buSzPts val="2800"/>
              <a:buNone/>
            </a:pPr>
            <a:r>
              <a:rPr lang="en-US"/>
              <a:t>🡪Need each layer of our network to extract many kinds of features, at many locations</a:t>
            </a:r>
            <a:endParaRPr/>
          </a:p>
          <a:p>
            <a:pPr indent="-228600" lvl="0" marL="228600" rtl="0" algn="l">
              <a:lnSpc>
                <a:spcPct val="90000"/>
              </a:lnSpc>
              <a:spcBef>
                <a:spcPts val="1000"/>
              </a:spcBef>
              <a:spcAft>
                <a:spcPts val="0"/>
              </a:spcAft>
              <a:buClr>
                <a:srgbClr val="00B050"/>
              </a:buClr>
              <a:buSzPts val="2800"/>
              <a:buChar char="•"/>
            </a:pPr>
            <a:r>
              <a:rPr lang="en-US">
                <a:solidFill>
                  <a:srgbClr val="00B050"/>
                </a:solidFill>
              </a:rPr>
              <a:t>Input</a:t>
            </a:r>
            <a:r>
              <a:rPr lang="en-US"/>
              <a:t> is usually not just a grid of real values. </a:t>
            </a:r>
            <a:endParaRPr/>
          </a:p>
          <a:p>
            <a:pPr indent="0" lvl="0" marL="0" rtl="0" algn="l">
              <a:lnSpc>
                <a:spcPct val="90000"/>
              </a:lnSpc>
              <a:spcBef>
                <a:spcPts val="1000"/>
              </a:spcBef>
              <a:spcAft>
                <a:spcPts val="0"/>
              </a:spcAft>
              <a:buClr>
                <a:schemeClr val="dk1"/>
              </a:buClr>
              <a:buSzPts val="2800"/>
              <a:buNone/>
            </a:pPr>
            <a:r>
              <a:rPr lang="en-US"/>
              <a:t>🡪It is a grid of vector-valued observations</a:t>
            </a:r>
            <a:endParaRPr/>
          </a:p>
          <a:p>
            <a:pPr indent="0" lvl="0" marL="0" rtl="0" algn="l">
              <a:lnSpc>
                <a:spcPct val="90000"/>
              </a:lnSpc>
              <a:spcBef>
                <a:spcPts val="1000"/>
              </a:spcBef>
              <a:spcAft>
                <a:spcPts val="0"/>
              </a:spcAft>
              <a:buClr>
                <a:schemeClr val="dk1"/>
              </a:buClr>
              <a:buSzPts val="2800"/>
              <a:buNone/>
            </a:pPr>
            <a:r>
              <a:rPr lang="en-US"/>
              <a:t>🡪Input and output of the convolution is 3-D tensor </a:t>
            </a:r>
            <a:endParaRPr/>
          </a:p>
          <a:p>
            <a:pPr indent="0" lvl="0" marL="0" rtl="0" algn="l">
              <a:lnSpc>
                <a:spcPct val="90000"/>
              </a:lnSpc>
              <a:spcBef>
                <a:spcPts val="1000"/>
              </a:spcBef>
              <a:spcAft>
                <a:spcPts val="0"/>
              </a:spcAft>
              <a:buClr>
                <a:schemeClr val="dk1"/>
              </a:buClr>
              <a:buSzPts val="2800"/>
              <a:buNone/>
            </a:pPr>
            <a:r>
              <a:rPr lang="en-US"/>
              <a:t>🡪Software implementations usually work in batch mode, hence use 4-D tensors, with the fourth axis as batch</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8"/>
          <p:cNvSpPr txBox="1"/>
          <p:nvPr>
            <p:ph type="title"/>
          </p:nvPr>
        </p:nvSpPr>
        <p:spPr>
          <a:xfrm>
            <a:off x="1415249" y="81039"/>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Variants of the Basic Convolution Function</a:t>
            </a:r>
            <a:endParaRPr/>
          </a:p>
        </p:txBody>
      </p:sp>
      <p:sp>
        <p:nvSpPr>
          <p:cNvPr id="422" name="Google Shape;422;p48"/>
          <p:cNvSpPr txBox="1"/>
          <p:nvPr>
            <p:ph idx="1" type="body"/>
          </p:nvPr>
        </p:nvSpPr>
        <p:spPr>
          <a:xfrm>
            <a:off x="181253" y="1159799"/>
            <a:ext cx="11901256"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Assume  a 4-D kernel tensor K with element Ki,j,k,l giving the connection strength between a unit in channel i of the output and a unit in channel j of the input, with an offset of k rows and l columns between the output unit and the input unit. </a:t>
            </a:r>
            <a:endParaRPr/>
          </a:p>
          <a:p>
            <a:pPr indent="-228600" lvl="0" marL="228600" rtl="0" algn="l">
              <a:lnSpc>
                <a:spcPct val="90000"/>
              </a:lnSpc>
              <a:spcBef>
                <a:spcPts val="1000"/>
              </a:spcBef>
              <a:spcAft>
                <a:spcPts val="0"/>
              </a:spcAft>
              <a:buClr>
                <a:schemeClr val="dk1"/>
              </a:buClr>
              <a:buSzPts val="2800"/>
              <a:buChar char="•"/>
            </a:pPr>
            <a:r>
              <a:rPr lang="en-US"/>
              <a:t>Assume our input consists of observed data V with element Vi,j,k giving the value of the input unit within channel i at row j and column k. Assume our output consists of Z with the same format as V. If Z is produced by convolving K across V without flipping K, then</a:t>
            </a:r>
            <a:endParaRPr/>
          </a:p>
        </p:txBody>
      </p:sp>
      <p:pic>
        <p:nvPicPr>
          <p:cNvPr id="423" name="Google Shape;423;p48"/>
          <p:cNvPicPr preferRelativeResize="0"/>
          <p:nvPr/>
        </p:nvPicPr>
        <p:blipFill rotWithShape="1">
          <a:blip r:embed="rId3">
            <a:alphaModFix/>
          </a:blip>
          <a:srcRect b="0" l="0" r="0" t="0"/>
          <a:stretch/>
        </p:blipFill>
        <p:spPr>
          <a:xfrm>
            <a:off x="1672100" y="4412302"/>
            <a:ext cx="8510588" cy="1098835"/>
          </a:xfrm>
          <a:prstGeom prst="rect">
            <a:avLst/>
          </a:prstGeom>
          <a:noFill/>
          <a:ln>
            <a:noFill/>
          </a:ln>
        </p:spPr>
      </p:pic>
      <p:sp>
        <p:nvSpPr>
          <p:cNvPr id="424" name="Google Shape;424;p48"/>
          <p:cNvSpPr txBox="1"/>
          <p:nvPr/>
        </p:nvSpPr>
        <p:spPr>
          <a:xfrm>
            <a:off x="470516" y="5511137"/>
            <a:ext cx="11540231"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where the summation over l, m and n is over all values for which the tensor indexing operations inside the summation is valid. In linear algebra notation, we index into arrays using a 1 for the first entry. This necessitates the −1 in the above formula. Programming languages such as C and Python index starting from 0, rendering the above expression even simpler.</a:t>
            </a:r>
            <a:endParaRPr sz="1800">
              <a:solidFill>
                <a:schemeClr val="dk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9"/>
          <p:cNvSpPr txBox="1"/>
          <p:nvPr>
            <p:ph type="title"/>
          </p:nvPr>
        </p:nvSpPr>
        <p:spPr>
          <a:xfrm>
            <a:off x="1530659" y="-159299"/>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Variants of the Basic Convolution Function</a:t>
            </a:r>
            <a:endParaRPr/>
          </a:p>
        </p:txBody>
      </p:sp>
      <p:pic>
        <p:nvPicPr>
          <p:cNvPr id="430" name="Google Shape;430;p49"/>
          <p:cNvPicPr preferRelativeResize="0"/>
          <p:nvPr/>
        </p:nvPicPr>
        <p:blipFill rotWithShape="1">
          <a:blip r:embed="rId3">
            <a:alphaModFix/>
          </a:blip>
          <a:srcRect b="0" l="0" r="0" t="0"/>
          <a:stretch/>
        </p:blipFill>
        <p:spPr>
          <a:xfrm>
            <a:off x="359545" y="3429000"/>
            <a:ext cx="11398928" cy="1241102"/>
          </a:xfrm>
          <a:prstGeom prst="rect">
            <a:avLst/>
          </a:prstGeom>
          <a:noFill/>
          <a:ln>
            <a:noFill/>
          </a:ln>
        </p:spPr>
      </p:pic>
      <p:sp>
        <p:nvSpPr>
          <p:cNvPr id="431" name="Google Shape;431;p49"/>
          <p:cNvSpPr txBox="1"/>
          <p:nvPr>
            <p:ph idx="1" type="body"/>
          </p:nvPr>
        </p:nvSpPr>
        <p:spPr>
          <a:xfrm>
            <a:off x="0" y="1390620"/>
            <a:ext cx="12118019"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Skipping some positions of the kernel in order to reduce the computational cost 🡪 Downsampling </a:t>
            </a:r>
            <a:endParaRPr/>
          </a:p>
          <a:p>
            <a:pPr indent="-228600" lvl="0" marL="228600" rtl="0" algn="l">
              <a:lnSpc>
                <a:spcPct val="90000"/>
              </a:lnSpc>
              <a:spcBef>
                <a:spcPts val="1000"/>
              </a:spcBef>
              <a:spcAft>
                <a:spcPts val="0"/>
              </a:spcAft>
              <a:buClr>
                <a:schemeClr val="dk1"/>
              </a:buClr>
              <a:buSzPts val="2800"/>
              <a:buChar char="•"/>
            </a:pPr>
            <a:r>
              <a:rPr lang="en-US"/>
              <a:t>Sampling every ‘s’ pixels in each direction in the output, then we can define a downsampled convolution function c such that</a:t>
            </a:r>
            <a:endParaRPr/>
          </a:p>
        </p:txBody>
      </p:sp>
      <p:sp>
        <p:nvSpPr>
          <p:cNvPr id="432" name="Google Shape;432;p49"/>
          <p:cNvSpPr txBox="1"/>
          <p:nvPr/>
        </p:nvSpPr>
        <p:spPr>
          <a:xfrm>
            <a:off x="1174812" y="5414562"/>
            <a:ext cx="7276730"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rgbClr val="FF0000"/>
                </a:solidFill>
                <a:latin typeface="Calibri"/>
                <a:ea typeface="Calibri"/>
                <a:cs typeface="Calibri"/>
                <a:sym typeface="Calibri"/>
              </a:rPr>
              <a:t>We refer to ‘s’ as the stride of this downsampled convolution.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5"/>
          <p:cNvSpPr txBox="1"/>
          <p:nvPr>
            <p:ph type="title"/>
          </p:nvPr>
        </p:nvSpPr>
        <p:spPr>
          <a:xfrm>
            <a:off x="1542207"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Convolution Operation</a:t>
            </a:r>
            <a:endParaRPr/>
          </a:p>
        </p:txBody>
      </p:sp>
      <p:sp>
        <p:nvSpPr>
          <p:cNvPr id="123" name="Google Shape;123;p5"/>
          <p:cNvSpPr txBox="1"/>
          <p:nvPr>
            <p:ph idx="1" type="body"/>
          </p:nvPr>
        </p:nvSpPr>
        <p:spPr>
          <a:xfrm>
            <a:off x="436970" y="1577947"/>
            <a:ext cx="11523058" cy="459901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The convolution operation is typically denoted with an asterisk</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rgbClr val="FF0000"/>
              </a:buClr>
              <a:buSzPts val="2800"/>
              <a:buChar char="•"/>
            </a:pPr>
            <a:r>
              <a:rPr i="1" lang="en-US">
                <a:solidFill>
                  <a:srgbClr val="FF0000"/>
                </a:solidFill>
              </a:rPr>
              <a:t>“w” </a:t>
            </a:r>
            <a:r>
              <a:rPr lang="en-US">
                <a:solidFill>
                  <a:srgbClr val="FF0000"/>
                </a:solidFill>
              </a:rPr>
              <a:t>needs to be 0 </a:t>
            </a:r>
            <a:r>
              <a:rPr lang="en-US"/>
              <a:t>for all negative arguments</a:t>
            </a:r>
            <a:endParaRPr/>
          </a:p>
          <a:p>
            <a:pPr indent="0" lvl="0" marL="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rgbClr val="00B050"/>
              </a:buClr>
              <a:buSzPts val="2800"/>
              <a:buChar char="•"/>
            </a:pPr>
            <a:r>
              <a:rPr lang="en-US">
                <a:solidFill>
                  <a:srgbClr val="00B050"/>
                </a:solidFill>
              </a:rPr>
              <a:t>In convolutional</a:t>
            </a:r>
            <a:endParaRPr/>
          </a:p>
          <a:p>
            <a:pPr indent="0" lvl="0" marL="0" rtl="0" algn="l">
              <a:lnSpc>
                <a:spcPct val="90000"/>
              </a:lnSpc>
              <a:spcBef>
                <a:spcPts val="1000"/>
              </a:spcBef>
              <a:spcAft>
                <a:spcPts val="0"/>
              </a:spcAft>
              <a:buClr>
                <a:schemeClr val="dk1"/>
              </a:buClr>
              <a:buSzPts val="2800"/>
              <a:buNone/>
            </a:pPr>
            <a:r>
              <a:rPr lang="en-US"/>
              <a:t>🡪The first argument (in this example, the function </a:t>
            </a:r>
            <a:r>
              <a:rPr i="1" lang="en-US"/>
              <a:t>x</a:t>
            </a:r>
            <a:r>
              <a:rPr lang="en-US"/>
              <a:t>) to the convolution is often referred to as the </a:t>
            </a:r>
            <a:r>
              <a:rPr b="1" lang="en-US">
                <a:solidFill>
                  <a:srgbClr val="FF0000"/>
                </a:solidFill>
              </a:rPr>
              <a:t>input </a:t>
            </a:r>
            <a:endParaRPr/>
          </a:p>
          <a:p>
            <a:pPr indent="0" lvl="0" marL="0" rtl="0" algn="l">
              <a:lnSpc>
                <a:spcPct val="90000"/>
              </a:lnSpc>
              <a:spcBef>
                <a:spcPts val="1000"/>
              </a:spcBef>
              <a:spcAft>
                <a:spcPts val="0"/>
              </a:spcAft>
              <a:buClr>
                <a:schemeClr val="dk1"/>
              </a:buClr>
              <a:buSzPts val="2800"/>
              <a:buNone/>
            </a:pPr>
            <a:r>
              <a:rPr b="1" lang="en-US"/>
              <a:t>🡪S</a:t>
            </a:r>
            <a:r>
              <a:rPr lang="en-US"/>
              <a:t>econd argument (in this example, the function </a:t>
            </a:r>
            <a:r>
              <a:rPr i="1" lang="en-US"/>
              <a:t>w</a:t>
            </a:r>
            <a:r>
              <a:rPr lang="en-US"/>
              <a:t>) as the </a:t>
            </a:r>
            <a:r>
              <a:rPr b="1" lang="en-US">
                <a:solidFill>
                  <a:srgbClr val="FF0000"/>
                </a:solidFill>
              </a:rPr>
              <a:t>kernel</a:t>
            </a:r>
            <a:r>
              <a:rPr lang="en-US">
                <a:solidFill>
                  <a:srgbClr val="FF0000"/>
                </a:solidFill>
              </a:rPr>
              <a:t>.</a:t>
            </a:r>
            <a:r>
              <a:rPr lang="en-US"/>
              <a:t> </a:t>
            </a:r>
            <a:endParaRPr/>
          </a:p>
          <a:p>
            <a:pPr indent="0" lvl="0" marL="0" rtl="0" algn="l">
              <a:lnSpc>
                <a:spcPct val="90000"/>
              </a:lnSpc>
              <a:spcBef>
                <a:spcPts val="1000"/>
              </a:spcBef>
              <a:spcAft>
                <a:spcPts val="0"/>
              </a:spcAft>
              <a:buClr>
                <a:schemeClr val="dk1"/>
              </a:buClr>
              <a:buSzPts val="2800"/>
              <a:buNone/>
            </a:pPr>
            <a:r>
              <a:rPr lang="en-US"/>
              <a:t>🡪The output is sometimes referred to as the </a:t>
            </a:r>
            <a:r>
              <a:rPr b="1" lang="en-US">
                <a:solidFill>
                  <a:srgbClr val="FF0000"/>
                </a:solidFill>
              </a:rPr>
              <a:t>feature map</a:t>
            </a:r>
            <a:r>
              <a:rPr lang="en-US">
                <a:solidFill>
                  <a:srgbClr val="FF0000"/>
                </a:solidFill>
              </a:rPr>
              <a:t>.</a:t>
            </a:r>
            <a:endParaRPr/>
          </a:p>
        </p:txBody>
      </p:sp>
      <p:pic>
        <p:nvPicPr>
          <p:cNvPr id="124" name="Google Shape;124;p5"/>
          <p:cNvPicPr preferRelativeResize="0"/>
          <p:nvPr/>
        </p:nvPicPr>
        <p:blipFill rotWithShape="1">
          <a:blip r:embed="rId3">
            <a:alphaModFix/>
          </a:blip>
          <a:srcRect b="0" l="0" r="0" t="0"/>
          <a:stretch/>
        </p:blipFill>
        <p:spPr>
          <a:xfrm>
            <a:off x="3554300" y="2034707"/>
            <a:ext cx="3076575" cy="54246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0"/>
          <p:cNvSpPr txBox="1"/>
          <p:nvPr>
            <p:ph type="title"/>
          </p:nvPr>
        </p:nvSpPr>
        <p:spPr>
          <a:xfrm>
            <a:off x="838200" y="5291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Variants of the Basic Convolution Function</a:t>
            </a:r>
            <a:endParaRPr/>
          </a:p>
        </p:txBody>
      </p:sp>
      <p:pic>
        <p:nvPicPr>
          <p:cNvPr id="438" name="Google Shape;438;p50"/>
          <p:cNvPicPr preferRelativeResize="0"/>
          <p:nvPr/>
        </p:nvPicPr>
        <p:blipFill rotWithShape="1">
          <a:blip r:embed="rId3">
            <a:alphaModFix/>
          </a:blip>
          <a:srcRect b="0" l="0" r="0" t="0"/>
          <a:stretch/>
        </p:blipFill>
        <p:spPr>
          <a:xfrm>
            <a:off x="1" y="1382420"/>
            <a:ext cx="4785064" cy="2046580"/>
          </a:xfrm>
          <a:prstGeom prst="rect">
            <a:avLst/>
          </a:prstGeom>
          <a:noFill/>
          <a:ln>
            <a:noFill/>
          </a:ln>
        </p:spPr>
      </p:pic>
      <p:pic>
        <p:nvPicPr>
          <p:cNvPr id="439" name="Google Shape;439;p50"/>
          <p:cNvPicPr preferRelativeResize="0"/>
          <p:nvPr/>
        </p:nvPicPr>
        <p:blipFill rotWithShape="1">
          <a:blip r:embed="rId4">
            <a:alphaModFix/>
          </a:blip>
          <a:srcRect b="0" l="0" r="0" t="0"/>
          <a:stretch/>
        </p:blipFill>
        <p:spPr>
          <a:xfrm>
            <a:off x="160260" y="4020453"/>
            <a:ext cx="5319343" cy="2176162"/>
          </a:xfrm>
          <a:prstGeom prst="rect">
            <a:avLst/>
          </a:prstGeom>
          <a:noFill/>
          <a:ln>
            <a:noFill/>
          </a:ln>
        </p:spPr>
      </p:pic>
      <p:sp>
        <p:nvSpPr>
          <p:cNvPr id="440" name="Google Shape;440;p50"/>
          <p:cNvSpPr txBox="1"/>
          <p:nvPr/>
        </p:nvSpPr>
        <p:spPr>
          <a:xfrm>
            <a:off x="5060272" y="2274838"/>
            <a:ext cx="7131727" cy="341632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Figure 9.12: Convolution with a stride. </a:t>
            </a:r>
            <a:endParaRPr/>
          </a:p>
          <a:p>
            <a:pPr indent="0" lvl="0" marL="0" marR="0" rtl="0" algn="just">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spcBef>
                <a:spcPts val="0"/>
              </a:spcBef>
              <a:spcAft>
                <a:spcPts val="0"/>
              </a:spcAft>
              <a:buNone/>
            </a:pPr>
            <a:r>
              <a:rPr lang="en-US" sz="1800">
                <a:solidFill>
                  <a:schemeClr val="dk1"/>
                </a:solidFill>
                <a:latin typeface="Calibri"/>
                <a:ea typeface="Calibri"/>
                <a:cs typeface="Calibri"/>
                <a:sym typeface="Calibri"/>
              </a:rPr>
              <a:t>🡪Use a stride of two. </a:t>
            </a:r>
            <a:endParaRPr/>
          </a:p>
          <a:p>
            <a:pPr indent="0" lvl="0" marL="0" marR="0" rtl="0" algn="just">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spcBef>
                <a:spcPts val="0"/>
              </a:spcBef>
              <a:spcAft>
                <a:spcPts val="0"/>
              </a:spcAft>
              <a:buNone/>
            </a:pPr>
            <a:r>
              <a:rPr lang="en-US" sz="1800">
                <a:solidFill>
                  <a:schemeClr val="dk1"/>
                </a:solidFill>
                <a:latin typeface="Calibri"/>
                <a:ea typeface="Calibri"/>
                <a:cs typeface="Calibri"/>
                <a:sym typeface="Calibri"/>
              </a:rPr>
              <a:t>🡪(Top)Convolution with a stride length of two implemented in a single operation. </a:t>
            </a:r>
            <a:endParaRPr/>
          </a:p>
          <a:p>
            <a:pPr indent="0" lvl="0" marL="0" marR="0" rtl="0" algn="just">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spcBef>
                <a:spcPts val="0"/>
              </a:spcBef>
              <a:spcAft>
                <a:spcPts val="0"/>
              </a:spcAft>
              <a:buNone/>
            </a:pPr>
            <a:r>
              <a:rPr lang="en-US" sz="1800">
                <a:solidFill>
                  <a:schemeClr val="dk1"/>
                </a:solidFill>
                <a:latin typeface="Calibri"/>
                <a:ea typeface="Calibri"/>
                <a:cs typeface="Calibri"/>
                <a:sym typeface="Calibri"/>
              </a:rPr>
              <a:t>🡪(Bottom)Convolution with a stride greater than one pixel is mathematically equivalent to convolution with unit stride followed by downsampling. Obviously, the two-step approach involving downsampling is computationally wasteful, because it computes many values that are then discarded.</a:t>
            </a:r>
            <a:endParaRPr sz="1800">
              <a:solidFill>
                <a:schemeClr val="dk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Variants of the Basic Convolution Function</a:t>
            </a:r>
            <a:endParaRPr/>
          </a:p>
        </p:txBody>
      </p:sp>
      <p:sp>
        <p:nvSpPr>
          <p:cNvPr id="446" name="Google Shape;446;p51"/>
          <p:cNvSpPr txBox="1"/>
          <p:nvPr>
            <p:ph idx="1" type="body"/>
          </p:nvPr>
        </p:nvSpPr>
        <p:spPr>
          <a:xfrm>
            <a:off x="319596" y="1825625"/>
            <a:ext cx="11576482" cy="4351338"/>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lang="en-US"/>
              <a:t>Essential feature of any convolutional network implementation is the ability to </a:t>
            </a:r>
            <a:r>
              <a:rPr lang="en-US">
                <a:solidFill>
                  <a:srgbClr val="FF0000"/>
                </a:solidFill>
              </a:rPr>
              <a:t>implicitly zero-pad </a:t>
            </a:r>
            <a:r>
              <a:rPr lang="en-US"/>
              <a:t>the input V in order to make it wider</a:t>
            </a:r>
            <a:endParaRPr/>
          </a:p>
          <a:p>
            <a:pPr indent="-228600" lvl="0" marL="228600" rtl="0" algn="just">
              <a:lnSpc>
                <a:spcPct val="90000"/>
              </a:lnSpc>
              <a:spcBef>
                <a:spcPts val="1000"/>
              </a:spcBef>
              <a:spcAft>
                <a:spcPts val="0"/>
              </a:spcAft>
              <a:buClr>
                <a:schemeClr val="dk1"/>
              </a:buClr>
              <a:buSzPts val="2800"/>
              <a:buChar char="•"/>
            </a:pPr>
            <a:r>
              <a:rPr lang="en-US"/>
              <a:t>Without padding width of the representation </a:t>
            </a:r>
            <a:r>
              <a:rPr lang="en-US">
                <a:solidFill>
                  <a:srgbClr val="FF0000"/>
                </a:solidFill>
              </a:rPr>
              <a:t>shrinks by one pixel </a:t>
            </a:r>
            <a:r>
              <a:rPr lang="en-US"/>
              <a:t>less than the kernel width at each layer</a:t>
            </a:r>
            <a:endParaRPr/>
          </a:p>
          <a:p>
            <a:pPr indent="-228600" lvl="0" marL="228600" rtl="0" algn="just">
              <a:lnSpc>
                <a:spcPct val="90000"/>
              </a:lnSpc>
              <a:spcBef>
                <a:spcPts val="1000"/>
              </a:spcBef>
              <a:spcAft>
                <a:spcPts val="0"/>
              </a:spcAft>
              <a:buClr>
                <a:srgbClr val="FF0000"/>
              </a:buClr>
              <a:buSzPts val="2800"/>
              <a:buChar char="•"/>
            </a:pPr>
            <a:r>
              <a:rPr lang="en-US">
                <a:solidFill>
                  <a:srgbClr val="FF0000"/>
                </a:solidFill>
              </a:rPr>
              <a:t>Zero padding </a:t>
            </a:r>
            <a:r>
              <a:rPr lang="en-US"/>
              <a:t>the input allows us to control the kernel width and the size of the output independently. </a:t>
            </a:r>
            <a:endParaRPr/>
          </a:p>
          <a:p>
            <a:pPr indent="-228600" lvl="0" marL="228600" rtl="0" algn="just">
              <a:lnSpc>
                <a:spcPct val="90000"/>
              </a:lnSpc>
              <a:spcBef>
                <a:spcPts val="1000"/>
              </a:spcBef>
              <a:spcAft>
                <a:spcPts val="0"/>
              </a:spcAft>
              <a:buClr>
                <a:schemeClr val="dk1"/>
              </a:buClr>
              <a:buSzPts val="2800"/>
              <a:buChar char="•"/>
            </a:pPr>
            <a:r>
              <a:rPr lang="en-US"/>
              <a:t>Without zero padding, we are forced to choose between shrinking the spatial extent of the network rapidly and using small kernels—both scenarios that significantly limit the expressive power of the network(Fig 9.13)</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52"/>
          <p:cNvSpPr txBox="1"/>
          <p:nvPr>
            <p:ph type="title"/>
          </p:nvPr>
        </p:nvSpPr>
        <p:spPr>
          <a:xfrm>
            <a:off x="1376680" y="-7175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Variants of the Basic Convolution Function</a:t>
            </a:r>
            <a:endParaRPr/>
          </a:p>
        </p:txBody>
      </p:sp>
      <p:sp>
        <p:nvSpPr>
          <p:cNvPr id="452" name="Google Shape;452;p52"/>
          <p:cNvSpPr txBox="1"/>
          <p:nvPr>
            <p:ph idx="1" type="body"/>
          </p:nvPr>
        </p:nvSpPr>
        <p:spPr>
          <a:xfrm>
            <a:off x="91440" y="1253808"/>
            <a:ext cx="12100560" cy="5720080"/>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l">
              <a:lnSpc>
                <a:spcPct val="90000"/>
              </a:lnSpc>
              <a:spcBef>
                <a:spcPts val="0"/>
              </a:spcBef>
              <a:spcAft>
                <a:spcPts val="0"/>
              </a:spcAft>
              <a:buClr>
                <a:srgbClr val="00B050"/>
              </a:buClr>
              <a:buSzPct val="100000"/>
              <a:buChar char="•"/>
            </a:pPr>
            <a:r>
              <a:rPr lang="en-US" sz="4000">
                <a:solidFill>
                  <a:srgbClr val="00B050"/>
                </a:solidFill>
              </a:rPr>
              <a:t>Three special cases of the zero-padding</a:t>
            </a:r>
            <a:endParaRPr/>
          </a:p>
          <a:p>
            <a:pPr indent="0" lvl="0" marL="0" rtl="0" algn="l">
              <a:lnSpc>
                <a:spcPct val="90000"/>
              </a:lnSpc>
              <a:spcBef>
                <a:spcPts val="1000"/>
              </a:spcBef>
              <a:spcAft>
                <a:spcPts val="0"/>
              </a:spcAft>
              <a:buClr>
                <a:schemeClr val="dk1"/>
              </a:buClr>
              <a:buSzPct val="100000"/>
              <a:buNone/>
            </a:pPr>
            <a:r>
              <a:t/>
            </a:r>
            <a:endParaRPr sz="4000">
              <a:solidFill>
                <a:srgbClr val="00B050"/>
              </a:solidFill>
            </a:endParaRPr>
          </a:p>
          <a:p>
            <a:pPr indent="-228600" lvl="0" marL="228600" rtl="0" algn="just">
              <a:lnSpc>
                <a:spcPct val="90000"/>
              </a:lnSpc>
              <a:spcBef>
                <a:spcPts val="1000"/>
              </a:spcBef>
              <a:spcAft>
                <a:spcPts val="0"/>
              </a:spcAft>
              <a:buClr>
                <a:srgbClr val="FF0000"/>
              </a:buClr>
              <a:buSzPct val="100000"/>
              <a:buChar char="•"/>
            </a:pPr>
            <a:r>
              <a:rPr lang="en-US" sz="4000">
                <a:solidFill>
                  <a:srgbClr val="FF0000"/>
                </a:solidFill>
              </a:rPr>
              <a:t>One</a:t>
            </a:r>
            <a:r>
              <a:rPr lang="en-US" sz="4000"/>
              <a:t> is the extreme case in which no zero-padding is used whatsoever, and the convolution kernel is only allowed to visit positions where the entire kernel is contained entirely within the image.(valid convolution)</a:t>
            </a:r>
            <a:endParaRPr/>
          </a:p>
          <a:p>
            <a:pPr indent="-228600" lvl="0" marL="228600" rtl="0" algn="just">
              <a:lnSpc>
                <a:spcPct val="90000"/>
              </a:lnSpc>
              <a:spcBef>
                <a:spcPts val="1000"/>
              </a:spcBef>
              <a:spcAft>
                <a:spcPts val="0"/>
              </a:spcAft>
              <a:buClr>
                <a:schemeClr val="dk1"/>
              </a:buClr>
              <a:buSzPct val="100000"/>
              <a:buChar char="•"/>
            </a:pPr>
            <a:r>
              <a:rPr lang="en-US" sz="4000"/>
              <a:t>All pixels in output are a function of the same number of pixels in input, so the behavior of an output pixel is somewhat more regular. However, the size of the output shrinks at each layer. If the input image has width m and the kernel has width k, the output will be of width m − k + 1. </a:t>
            </a:r>
            <a:endParaRPr/>
          </a:p>
          <a:p>
            <a:pPr indent="-228600" lvl="0" marL="228600" rtl="0" algn="just">
              <a:lnSpc>
                <a:spcPct val="90000"/>
              </a:lnSpc>
              <a:spcBef>
                <a:spcPts val="1000"/>
              </a:spcBef>
              <a:spcAft>
                <a:spcPts val="0"/>
              </a:spcAft>
              <a:buClr>
                <a:schemeClr val="dk1"/>
              </a:buClr>
              <a:buSzPct val="100000"/>
              <a:buChar char="•"/>
            </a:pPr>
            <a:r>
              <a:rPr lang="en-US" sz="4000"/>
              <a:t>Since the shrinkage is greater than 0, it limits the number of convolutional layers that can be included in the network. </a:t>
            </a:r>
            <a:endParaRPr/>
          </a:p>
          <a:p>
            <a:pPr indent="-228600" lvl="0" marL="228600" rtl="0" algn="just">
              <a:lnSpc>
                <a:spcPct val="90000"/>
              </a:lnSpc>
              <a:spcBef>
                <a:spcPts val="1000"/>
              </a:spcBef>
              <a:spcAft>
                <a:spcPts val="0"/>
              </a:spcAft>
              <a:buClr>
                <a:schemeClr val="dk1"/>
              </a:buClr>
              <a:buSzPct val="100000"/>
              <a:buChar char="•"/>
            </a:pPr>
            <a:r>
              <a:rPr lang="en-US" sz="4000"/>
              <a:t>As layers are added, the spatial dimension of the network will eventually drop to 1 × 1, at which point additional layers cannot meaningfully be considered convolutional.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3"/>
          <p:cNvSpPr txBox="1"/>
          <p:nvPr>
            <p:ph type="title"/>
          </p:nvPr>
        </p:nvSpPr>
        <p:spPr>
          <a:xfrm>
            <a:off x="1376680" y="-7175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Variants of the Basic Convolution Function</a:t>
            </a:r>
            <a:endParaRPr/>
          </a:p>
        </p:txBody>
      </p:sp>
      <p:sp>
        <p:nvSpPr>
          <p:cNvPr id="458" name="Google Shape;458;p53"/>
          <p:cNvSpPr txBox="1"/>
          <p:nvPr>
            <p:ph idx="1" type="body"/>
          </p:nvPr>
        </p:nvSpPr>
        <p:spPr>
          <a:xfrm>
            <a:off x="213360" y="1046480"/>
            <a:ext cx="11816080" cy="5720080"/>
          </a:xfrm>
          <a:prstGeom prst="rect">
            <a:avLst/>
          </a:prstGeom>
          <a:noFill/>
          <a:ln>
            <a:noFill/>
          </a:ln>
        </p:spPr>
        <p:txBody>
          <a:bodyPr anchorCtr="0" anchor="t" bIns="45700" lIns="91425" spcFirstLastPara="1" rIns="91425" wrap="square" tIns="45700">
            <a:normAutofit fontScale="70000" lnSpcReduction="20000"/>
          </a:bodyPr>
          <a:lstStyle/>
          <a:p>
            <a:pPr indent="-228600" lvl="0" marL="228600" rtl="0" algn="just">
              <a:lnSpc>
                <a:spcPct val="90000"/>
              </a:lnSpc>
              <a:spcBef>
                <a:spcPts val="0"/>
              </a:spcBef>
              <a:spcAft>
                <a:spcPts val="0"/>
              </a:spcAft>
              <a:buClr>
                <a:srgbClr val="FF0000"/>
              </a:buClr>
              <a:buSzPct val="100000"/>
              <a:buChar char="•"/>
            </a:pPr>
            <a:r>
              <a:rPr lang="en-US" sz="4000">
                <a:solidFill>
                  <a:srgbClr val="FF0000"/>
                </a:solidFill>
              </a:rPr>
              <a:t>Second</a:t>
            </a:r>
            <a:r>
              <a:rPr lang="en-US" sz="4000"/>
              <a:t> special case of the zero-padding setting is when just enough zero-padding is added to keep the size of the output equal to the size of the input (Same convolution)</a:t>
            </a:r>
            <a:endParaRPr/>
          </a:p>
          <a:p>
            <a:pPr indent="-228600" lvl="0" marL="228600" rtl="0" algn="just">
              <a:lnSpc>
                <a:spcPct val="90000"/>
              </a:lnSpc>
              <a:spcBef>
                <a:spcPts val="1000"/>
              </a:spcBef>
              <a:spcAft>
                <a:spcPts val="0"/>
              </a:spcAft>
              <a:buClr>
                <a:schemeClr val="dk1"/>
              </a:buClr>
              <a:buSzPct val="100000"/>
              <a:buChar char="•"/>
            </a:pPr>
            <a:r>
              <a:rPr lang="en-US" sz="4000"/>
              <a:t>The input pixels near the border influence fewer output pixels than the input pixels near the center. </a:t>
            </a:r>
            <a:endParaRPr/>
          </a:p>
          <a:p>
            <a:pPr indent="-228600" lvl="0" marL="228600" rtl="0" algn="just">
              <a:lnSpc>
                <a:spcPct val="90000"/>
              </a:lnSpc>
              <a:spcBef>
                <a:spcPts val="1000"/>
              </a:spcBef>
              <a:spcAft>
                <a:spcPts val="0"/>
              </a:spcAft>
              <a:buClr>
                <a:schemeClr val="dk1"/>
              </a:buClr>
              <a:buSzPct val="100000"/>
              <a:buChar char="•"/>
            </a:pPr>
            <a:r>
              <a:rPr lang="en-US" sz="4000"/>
              <a:t>This can make the border pixels somewhat underrepresented in the model. </a:t>
            </a:r>
            <a:endParaRPr/>
          </a:p>
          <a:p>
            <a:pPr indent="-50800" lvl="0" marL="228600" rtl="0" algn="just">
              <a:lnSpc>
                <a:spcPct val="90000"/>
              </a:lnSpc>
              <a:spcBef>
                <a:spcPts val="1000"/>
              </a:spcBef>
              <a:spcAft>
                <a:spcPts val="0"/>
              </a:spcAft>
              <a:buClr>
                <a:schemeClr val="dk1"/>
              </a:buClr>
              <a:buSzPct val="100000"/>
              <a:buNone/>
            </a:pPr>
            <a:r>
              <a:t/>
            </a:r>
            <a:endParaRPr sz="4000"/>
          </a:p>
          <a:p>
            <a:pPr indent="-228600" lvl="0" marL="228600" rtl="0" algn="just">
              <a:lnSpc>
                <a:spcPct val="90000"/>
              </a:lnSpc>
              <a:spcBef>
                <a:spcPts val="1000"/>
              </a:spcBef>
              <a:spcAft>
                <a:spcPts val="0"/>
              </a:spcAft>
              <a:buClr>
                <a:srgbClr val="FF0000"/>
              </a:buClr>
              <a:buSzPct val="100000"/>
              <a:buChar char="•"/>
            </a:pPr>
            <a:r>
              <a:rPr lang="en-US" sz="4000">
                <a:solidFill>
                  <a:srgbClr val="FF0000"/>
                </a:solidFill>
              </a:rPr>
              <a:t>Third</a:t>
            </a:r>
            <a:r>
              <a:rPr lang="en-US" sz="4000"/>
              <a:t> technique refers to as full convolution, in which enough zeroes are added for every pixel to be visited k times in each direction, resulting in an output image of width m + k − 1. </a:t>
            </a:r>
            <a:endParaRPr/>
          </a:p>
          <a:p>
            <a:pPr indent="-228600" lvl="0" marL="228600" rtl="0" algn="just">
              <a:lnSpc>
                <a:spcPct val="90000"/>
              </a:lnSpc>
              <a:spcBef>
                <a:spcPts val="1000"/>
              </a:spcBef>
              <a:spcAft>
                <a:spcPts val="0"/>
              </a:spcAft>
              <a:buClr>
                <a:schemeClr val="dk1"/>
              </a:buClr>
              <a:buSzPct val="100000"/>
              <a:buChar char="•"/>
            </a:pPr>
            <a:r>
              <a:rPr lang="en-US" sz="4000"/>
              <a:t>In this case, the output pixels near the border are a function of fewer pixels than the output pixels near the center. This can make it difficult to learn a single kernel that performs well at all positions in the convolutional feature map. </a:t>
            </a:r>
            <a:endParaRPr/>
          </a:p>
          <a:p>
            <a:pPr indent="-228600" lvl="0" marL="228600" rtl="0" algn="just">
              <a:lnSpc>
                <a:spcPct val="90000"/>
              </a:lnSpc>
              <a:spcBef>
                <a:spcPts val="1000"/>
              </a:spcBef>
              <a:spcAft>
                <a:spcPts val="0"/>
              </a:spcAft>
              <a:buClr>
                <a:schemeClr val="dk1"/>
              </a:buClr>
              <a:buSzPct val="100000"/>
              <a:buChar char="•"/>
            </a:pPr>
            <a:r>
              <a:rPr lang="en-US" sz="4000"/>
              <a:t>The optimal amount of zero padding (in terms of test set classification accuracy) lies somewhere between “valid” and “same” convolution</a:t>
            </a:r>
            <a:r>
              <a:rPr lang="en-US"/>
              <a:t>.</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4"/>
          <p:cNvSpPr txBox="1"/>
          <p:nvPr>
            <p:ph type="title"/>
          </p:nvPr>
        </p:nvSpPr>
        <p:spPr>
          <a:xfrm>
            <a:off x="141732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Variants of the Basic Convolution Function</a:t>
            </a:r>
            <a:endParaRPr/>
          </a:p>
        </p:txBody>
      </p:sp>
      <p:pic>
        <p:nvPicPr>
          <p:cNvPr id="464" name="Google Shape;464;p54"/>
          <p:cNvPicPr preferRelativeResize="0"/>
          <p:nvPr>
            <p:ph idx="1" type="body"/>
          </p:nvPr>
        </p:nvPicPr>
        <p:blipFill rotWithShape="1">
          <a:blip r:embed="rId3">
            <a:alphaModFix/>
          </a:blip>
          <a:srcRect b="0" l="0" r="0" t="0"/>
          <a:stretch/>
        </p:blipFill>
        <p:spPr>
          <a:xfrm>
            <a:off x="185545" y="1878891"/>
            <a:ext cx="4935585" cy="4351338"/>
          </a:xfrm>
          <a:prstGeom prst="rect">
            <a:avLst/>
          </a:prstGeom>
          <a:noFill/>
          <a:ln>
            <a:noFill/>
          </a:ln>
        </p:spPr>
      </p:pic>
      <p:sp>
        <p:nvSpPr>
          <p:cNvPr id="465" name="Google Shape;465;p54"/>
          <p:cNvSpPr txBox="1"/>
          <p:nvPr/>
        </p:nvSpPr>
        <p:spPr>
          <a:xfrm>
            <a:off x="4937760" y="1127051"/>
            <a:ext cx="6854942" cy="563231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000">
                <a:solidFill>
                  <a:schemeClr val="dk1"/>
                </a:solidFill>
                <a:latin typeface="Calibri"/>
                <a:ea typeface="Calibri"/>
                <a:cs typeface="Calibri"/>
                <a:sym typeface="Calibri"/>
              </a:rPr>
              <a:t>Figure 9.13: The effect of zero padding on network size </a:t>
            </a:r>
            <a:endParaRPr/>
          </a:p>
          <a:p>
            <a:pPr indent="0" lvl="0" marL="0" marR="0" rtl="0" algn="just">
              <a:spcBef>
                <a:spcPts val="0"/>
              </a:spcBef>
              <a:spcAft>
                <a:spcPts val="0"/>
              </a:spcAft>
              <a:buNone/>
            </a:pPr>
            <a:r>
              <a:rPr lang="en-US" sz="2000">
                <a:solidFill>
                  <a:schemeClr val="dk1"/>
                </a:solidFill>
                <a:latin typeface="Calibri"/>
                <a:ea typeface="Calibri"/>
                <a:cs typeface="Calibri"/>
                <a:sym typeface="Calibri"/>
              </a:rPr>
              <a:t>🡪Consider a convolutional network with a kernel of width six at every layer. In this example, we do not use any pooling, so only the convolution operation itself shrinks the network size. </a:t>
            </a:r>
            <a:endParaRPr/>
          </a:p>
          <a:p>
            <a:pPr indent="0" lvl="0" marL="0" marR="0" rtl="0" algn="just">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rPr lang="en-US" sz="2000">
                <a:solidFill>
                  <a:srgbClr val="FF0000"/>
                </a:solidFill>
                <a:latin typeface="Calibri"/>
                <a:ea typeface="Calibri"/>
                <a:cs typeface="Calibri"/>
                <a:sym typeface="Calibri"/>
              </a:rPr>
              <a:t>(Top)</a:t>
            </a:r>
            <a:r>
              <a:rPr lang="en-US" sz="2000">
                <a:solidFill>
                  <a:schemeClr val="dk1"/>
                </a:solidFill>
                <a:latin typeface="Calibri"/>
                <a:ea typeface="Calibri"/>
                <a:cs typeface="Calibri"/>
                <a:sym typeface="Calibri"/>
              </a:rPr>
              <a:t>In this convolutional network, we do not use any implicit zero padding. This causes the representation to shrink by five pixels at each layer. Starting from an input of sixteen pixels, we are only able to have three convolutional layers, and the last layer does not ever move the kernel, so arguably only two of the layers are truly convolutional. The rate of shrinking can be mitigated by using smaller kernels, but smaller kernels are less expressive and some shrinking is inevitable in this kind of architecture. </a:t>
            </a:r>
            <a:endParaRPr/>
          </a:p>
          <a:p>
            <a:pPr indent="0" lvl="0" marL="0" marR="0" rtl="0" algn="just">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rPr lang="en-US" sz="2000">
                <a:solidFill>
                  <a:srgbClr val="FF0000"/>
                </a:solidFill>
                <a:latin typeface="Calibri"/>
                <a:ea typeface="Calibri"/>
                <a:cs typeface="Calibri"/>
                <a:sym typeface="Calibri"/>
              </a:rPr>
              <a:t>(Bottom)</a:t>
            </a:r>
            <a:r>
              <a:rPr lang="en-US" sz="2000">
                <a:solidFill>
                  <a:schemeClr val="dk1"/>
                </a:solidFill>
                <a:latin typeface="Calibri"/>
                <a:ea typeface="Calibri"/>
                <a:cs typeface="Calibri"/>
                <a:sym typeface="Calibri"/>
              </a:rPr>
              <a:t>By adding five implicit zeroes to each layer, we prevent the representation from shrinking with depth. This allows us to make an arbitrarily deep convolutional network.</a:t>
            </a:r>
            <a:endParaRPr sz="2000">
              <a:solidFill>
                <a:schemeClr val="dk1"/>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5"/>
          <p:cNvSpPr txBox="1"/>
          <p:nvPr>
            <p:ph type="title"/>
          </p:nvPr>
        </p:nvSpPr>
        <p:spPr>
          <a:xfrm>
            <a:off x="1224527"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Variants of the Basic Convolution Function</a:t>
            </a:r>
            <a:endParaRPr/>
          </a:p>
        </p:txBody>
      </p:sp>
      <p:pic>
        <p:nvPicPr>
          <p:cNvPr id="471" name="Google Shape;471;p55"/>
          <p:cNvPicPr preferRelativeResize="0"/>
          <p:nvPr>
            <p:ph idx="1" type="body"/>
          </p:nvPr>
        </p:nvPicPr>
        <p:blipFill rotWithShape="1">
          <a:blip r:embed="rId3">
            <a:alphaModFix/>
          </a:blip>
          <a:srcRect b="0" l="0" r="0" t="0"/>
          <a:stretch/>
        </p:blipFill>
        <p:spPr>
          <a:xfrm>
            <a:off x="2778480" y="3784346"/>
            <a:ext cx="5468876" cy="974085"/>
          </a:xfrm>
          <a:prstGeom prst="rect">
            <a:avLst/>
          </a:prstGeom>
          <a:noFill/>
          <a:ln>
            <a:noFill/>
          </a:ln>
        </p:spPr>
      </p:pic>
      <p:sp>
        <p:nvSpPr>
          <p:cNvPr id="472" name="Google Shape;472;p55"/>
          <p:cNvSpPr txBox="1"/>
          <p:nvPr/>
        </p:nvSpPr>
        <p:spPr>
          <a:xfrm>
            <a:off x="551895" y="1247238"/>
            <a:ext cx="11088210" cy="233910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200">
                <a:solidFill>
                  <a:schemeClr val="dk1"/>
                </a:solidFill>
                <a:latin typeface="Calibri"/>
                <a:ea typeface="Calibri"/>
                <a:cs typeface="Calibri"/>
                <a:sym typeface="Calibri"/>
              </a:rPr>
              <a:t>🡪In some cases, instead of convolution, locally connected layers are used. </a:t>
            </a:r>
            <a:endParaRPr/>
          </a:p>
          <a:p>
            <a:pPr indent="0" lvl="0" marL="0" marR="0" rtl="0" algn="just">
              <a:spcBef>
                <a:spcPts val="0"/>
              </a:spcBef>
              <a:spcAft>
                <a:spcPts val="0"/>
              </a:spcAft>
              <a:buNone/>
            </a:pPr>
            <a:r>
              <a:rPr lang="en-US" sz="2200">
                <a:solidFill>
                  <a:schemeClr val="dk1"/>
                </a:solidFill>
                <a:latin typeface="Calibri"/>
                <a:ea typeface="Calibri"/>
                <a:cs typeface="Calibri"/>
                <a:sym typeface="Calibri"/>
              </a:rPr>
              <a:t>🡪Every connection has its own weight, specified by a 6-D tensor W. </a:t>
            </a:r>
            <a:endParaRPr/>
          </a:p>
          <a:p>
            <a:pPr indent="0" lvl="0" marL="0" marR="0" rtl="0" algn="just">
              <a:spcBef>
                <a:spcPts val="0"/>
              </a:spcBef>
              <a:spcAft>
                <a:spcPts val="0"/>
              </a:spcAft>
              <a:buNone/>
            </a:pPr>
            <a:r>
              <a:rPr lang="en-US" sz="2200">
                <a:solidFill>
                  <a:schemeClr val="dk1"/>
                </a:solidFill>
                <a:latin typeface="Calibri"/>
                <a:ea typeface="Calibri"/>
                <a:cs typeface="Calibri"/>
                <a:sym typeface="Calibri"/>
              </a:rPr>
              <a:t>🡪The indices into W are respectively: i, the output channel, j, the output row, k, the output column, l, the input channel, m, the row offset within the input, and n, the column offset within the input. </a:t>
            </a:r>
            <a:endParaRPr/>
          </a:p>
          <a:p>
            <a:pPr indent="0" lvl="0" marL="0" marR="0" rtl="0" algn="l">
              <a:spcBef>
                <a:spcPts val="0"/>
              </a:spcBef>
              <a:spcAft>
                <a:spcPts val="0"/>
              </a:spcAft>
              <a:buNone/>
            </a:pPr>
            <a:r>
              <a:t/>
            </a:r>
            <a:endParaRPr sz="1800">
              <a:solidFill>
                <a:srgbClr val="FF0000"/>
              </a:solidFill>
              <a:latin typeface="Calibri"/>
              <a:ea typeface="Calibri"/>
              <a:cs typeface="Calibri"/>
              <a:sym typeface="Calibri"/>
            </a:endParaRPr>
          </a:p>
          <a:p>
            <a:pPr indent="0" lvl="0" marL="0" marR="0" rtl="0" algn="l">
              <a:spcBef>
                <a:spcPts val="0"/>
              </a:spcBef>
              <a:spcAft>
                <a:spcPts val="0"/>
              </a:spcAft>
              <a:buNone/>
            </a:pPr>
            <a:r>
              <a:rPr lang="en-US" sz="1800">
                <a:solidFill>
                  <a:srgbClr val="FF0000"/>
                </a:solidFill>
                <a:latin typeface="Calibri"/>
                <a:ea typeface="Calibri"/>
                <a:cs typeface="Calibri"/>
                <a:sym typeface="Calibri"/>
              </a:rPr>
              <a:t>The linear part of a locally connected layer is then given by</a:t>
            </a:r>
            <a:endParaRPr sz="1800">
              <a:solidFill>
                <a:srgbClr val="FF0000"/>
              </a:solidFill>
              <a:latin typeface="Calibri"/>
              <a:ea typeface="Calibri"/>
              <a:cs typeface="Calibri"/>
              <a:sym typeface="Calibri"/>
            </a:endParaRPr>
          </a:p>
        </p:txBody>
      </p:sp>
      <p:sp>
        <p:nvSpPr>
          <p:cNvPr id="473" name="Google Shape;473;p55"/>
          <p:cNvSpPr txBox="1"/>
          <p:nvPr/>
        </p:nvSpPr>
        <p:spPr>
          <a:xfrm>
            <a:off x="1224527" y="5084708"/>
            <a:ext cx="9377680" cy="76944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200">
                <a:solidFill>
                  <a:schemeClr val="dk1"/>
                </a:solidFill>
                <a:latin typeface="Calibri"/>
                <a:ea typeface="Calibri"/>
                <a:cs typeface="Calibri"/>
                <a:sym typeface="Calibri"/>
              </a:rPr>
              <a:t>This is called unshared convolution, because it is a similar operation to discrete convolution with a small kernel, but without sharing parameters across locations. </a:t>
            </a:r>
            <a:endParaRPr sz="2200">
              <a:solidFill>
                <a:schemeClr val="dk1"/>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6"/>
          <p:cNvSpPr txBox="1"/>
          <p:nvPr>
            <p:ph type="title"/>
          </p:nvPr>
        </p:nvSpPr>
        <p:spPr>
          <a:xfrm>
            <a:off x="838200" y="95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Variants of the Basic Convolution Function</a:t>
            </a:r>
            <a:endParaRPr/>
          </a:p>
        </p:txBody>
      </p:sp>
      <p:pic>
        <p:nvPicPr>
          <p:cNvPr id="479" name="Google Shape;479;p56"/>
          <p:cNvPicPr preferRelativeResize="0"/>
          <p:nvPr/>
        </p:nvPicPr>
        <p:blipFill rotWithShape="1">
          <a:blip r:embed="rId3">
            <a:alphaModFix/>
          </a:blip>
          <a:srcRect b="0" l="0" r="0" t="0"/>
          <a:stretch/>
        </p:blipFill>
        <p:spPr>
          <a:xfrm>
            <a:off x="322708" y="1228417"/>
            <a:ext cx="5934646" cy="5530788"/>
          </a:xfrm>
          <a:prstGeom prst="rect">
            <a:avLst/>
          </a:prstGeom>
          <a:noFill/>
          <a:ln>
            <a:noFill/>
          </a:ln>
        </p:spPr>
      </p:pic>
      <p:sp>
        <p:nvSpPr>
          <p:cNvPr id="480" name="Google Shape;480;p56"/>
          <p:cNvSpPr txBox="1"/>
          <p:nvPr/>
        </p:nvSpPr>
        <p:spPr>
          <a:xfrm>
            <a:off x="6257354" y="1691561"/>
            <a:ext cx="5934646" cy="507831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Figure 9.14: Comparison of local connections, convolution, and full connections. </a:t>
            </a:r>
            <a:endParaRPr/>
          </a:p>
          <a:p>
            <a:pPr indent="0" lvl="0" marL="0" marR="0" rtl="0" algn="just">
              <a:spcBef>
                <a:spcPts val="0"/>
              </a:spcBef>
              <a:spcAft>
                <a:spcPts val="0"/>
              </a:spcAft>
              <a:buNone/>
            </a:pPr>
            <a:r>
              <a:rPr lang="en-US" sz="1800">
                <a:solidFill>
                  <a:srgbClr val="FF0000"/>
                </a:solidFill>
                <a:latin typeface="Calibri"/>
                <a:ea typeface="Calibri"/>
                <a:cs typeface="Calibri"/>
                <a:sym typeface="Calibri"/>
              </a:rPr>
              <a:t>(Top</a:t>
            </a:r>
            <a:r>
              <a:rPr lang="en-US" sz="1800">
                <a:solidFill>
                  <a:schemeClr val="dk1"/>
                </a:solidFill>
                <a:latin typeface="Calibri"/>
                <a:ea typeface="Calibri"/>
                <a:cs typeface="Calibri"/>
                <a:sym typeface="Calibri"/>
              </a:rPr>
              <a:t>)A locally connected layer with a patch size of two pixels. Each edge is labeled with a unique letter to show that each edge is associated with its own weight parameter. </a:t>
            </a:r>
            <a:endParaRPr/>
          </a:p>
          <a:p>
            <a:pPr indent="0" lvl="0" marL="0" marR="0" rtl="0" algn="just">
              <a:spcBef>
                <a:spcPts val="0"/>
              </a:spcBef>
              <a:spcAft>
                <a:spcPts val="0"/>
              </a:spcAft>
              <a:buNone/>
            </a:pPr>
            <a:r>
              <a:rPr lang="en-US" sz="1800">
                <a:solidFill>
                  <a:srgbClr val="FF0000"/>
                </a:solidFill>
                <a:latin typeface="Calibri"/>
                <a:ea typeface="Calibri"/>
                <a:cs typeface="Calibri"/>
                <a:sym typeface="Calibri"/>
              </a:rPr>
              <a:t>(Center)</a:t>
            </a:r>
            <a:r>
              <a:rPr lang="en-US" sz="1800">
                <a:solidFill>
                  <a:schemeClr val="dk1"/>
                </a:solidFill>
                <a:latin typeface="Calibri"/>
                <a:ea typeface="Calibri"/>
                <a:cs typeface="Calibri"/>
                <a:sym typeface="Calibri"/>
              </a:rPr>
              <a:t>A convolutional layer with a kernel width of two pixels. This model has exactly the same connectivity as the locally connected layer. The difference lies not in which units interact with each other, but in how the parameters are shared. The locally connected layer has no parameter sharing. The convolutional layer uses the same two weights repeatedly across the entire input, as indicated by the repetition of the letters labeling each edge. </a:t>
            </a:r>
            <a:endParaRPr/>
          </a:p>
          <a:p>
            <a:pPr indent="0" lvl="0" marL="0" marR="0" rtl="0" algn="just">
              <a:spcBef>
                <a:spcPts val="0"/>
              </a:spcBef>
              <a:spcAft>
                <a:spcPts val="0"/>
              </a:spcAft>
              <a:buNone/>
            </a:pPr>
            <a:r>
              <a:rPr lang="en-US" sz="1800">
                <a:solidFill>
                  <a:schemeClr val="dk1"/>
                </a:solidFill>
                <a:latin typeface="Calibri"/>
                <a:ea typeface="Calibri"/>
                <a:cs typeface="Calibri"/>
                <a:sym typeface="Calibri"/>
              </a:rPr>
              <a:t>(</a:t>
            </a:r>
            <a:r>
              <a:rPr lang="en-US" sz="1800">
                <a:solidFill>
                  <a:srgbClr val="FF0000"/>
                </a:solidFill>
                <a:latin typeface="Calibri"/>
                <a:ea typeface="Calibri"/>
                <a:cs typeface="Calibri"/>
                <a:sym typeface="Calibri"/>
              </a:rPr>
              <a:t>Bottom)</a:t>
            </a:r>
            <a:r>
              <a:rPr lang="en-US" sz="1800">
                <a:solidFill>
                  <a:schemeClr val="dk1"/>
                </a:solidFill>
                <a:latin typeface="Calibri"/>
                <a:ea typeface="Calibri"/>
                <a:cs typeface="Calibri"/>
                <a:sym typeface="Calibri"/>
              </a:rPr>
              <a:t>A fully connected layer resembles a locally connected layer in the sense that each edge has its own parameter (there are too many to label explicitly with letters in this diagram). However, it does not have the restricted connectivity of the locally connected layer.</a:t>
            </a:r>
            <a:endParaRPr sz="1800">
              <a:solidFill>
                <a:schemeClr val="dk1"/>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Variants of the Basic Convolution Function</a:t>
            </a:r>
            <a:endParaRPr/>
          </a:p>
        </p:txBody>
      </p:sp>
      <p:pic>
        <p:nvPicPr>
          <p:cNvPr id="486" name="Google Shape;486;p57"/>
          <p:cNvPicPr preferRelativeResize="0"/>
          <p:nvPr/>
        </p:nvPicPr>
        <p:blipFill rotWithShape="1">
          <a:blip r:embed="rId3">
            <a:alphaModFix/>
          </a:blip>
          <a:srcRect b="0" l="0" r="0" t="0"/>
          <a:stretch/>
        </p:blipFill>
        <p:spPr>
          <a:xfrm>
            <a:off x="680999" y="1361440"/>
            <a:ext cx="4438079" cy="5339306"/>
          </a:xfrm>
          <a:prstGeom prst="rect">
            <a:avLst/>
          </a:prstGeom>
          <a:noFill/>
          <a:ln>
            <a:noFill/>
          </a:ln>
        </p:spPr>
      </p:pic>
      <p:sp>
        <p:nvSpPr>
          <p:cNvPr id="487" name="Google Shape;487;p57"/>
          <p:cNvSpPr txBox="1"/>
          <p:nvPr/>
        </p:nvSpPr>
        <p:spPr>
          <a:xfrm>
            <a:off x="5119078" y="3696628"/>
            <a:ext cx="6134470" cy="120032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Figure 9.15: A convolutional network with the first two output channels connected to only the first two input channels, and the second two output channels connected to only the second two input channels.</a:t>
            </a:r>
            <a:endParaRPr sz="1800">
              <a:solidFill>
                <a:schemeClr val="dk1"/>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Variants of the Basic Convolution Function</a:t>
            </a:r>
            <a:endParaRPr/>
          </a:p>
        </p:txBody>
      </p:sp>
      <p:sp>
        <p:nvSpPr>
          <p:cNvPr id="493" name="Google Shape;493;p58"/>
          <p:cNvSpPr txBox="1"/>
          <p:nvPr>
            <p:ph idx="1" type="body"/>
          </p:nvPr>
        </p:nvSpPr>
        <p:spPr>
          <a:xfrm>
            <a:off x="203200" y="1825625"/>
            <a:ext cx="11785600" cy="4351338"/>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lang="en-US"/>
              <a:t>Tiled convolution offers a compromise between a convolutional layer and a locally connected layer. </a:t>
            </a:r>
            <a:endParaRPr/>
          </a:p>
          <a:p>
            <a:pPr indent="-228600" lvl="0" marL="228600" rtl="0" algn="just">
              <a:lnSpc>
                <a:spcPct val="90000"/>
              </a:lnSpc>
              <a:spcBef>
                <a:spcPts val="1000"/>
              </a:spcBef>
              <a:spcAft>
                <a:spcPts val="0"/>
              </a:spcAft>
              <a:buClr>
                <a:schemeClr val="dk1"/>
              </a:buClr>
              <a:buSzPts val="2800"/>
              <a:buChar char="•"/>
            </a:pPr>
            <a:r>
              <a:rPr lang="en-US"/>
              <a:t>Rather than learning a separate set of weights at every spatial location, a set of kernels that we rotate through as we move through space are learnt. </a:t>
            </a:r>
            <a:endParaRPr/>
          </a:p>
          <a:p>
            <a:pPr indent="-228600" lvl="0" marL="228600" rtl="0" algn="just">
              <a:lnSpc>
                <a:spcPct val="90000"/>
              </a:lnSpc>
              <a:spcBef>
                <a:spcPts val="1000"/>
              </a:spcBef>
              <a:spcAft>
                <a:spcPts val="0"/>
              </a:spcAft>
              <a:buClr>
                <a:schemeClr val="dk1"/>
              </a:buClr>
              <a:buSzPts val="2800"/>
              <a:buChar char="•"/>
            </a:pPr>
            <a:r>
              <a:rPr lang="en-US"/>
              <a:t>Immediately neighboring locations will have different filters, like in a locally connected layer, but the memory requirements for storing the parameters will increase only by a factor of the size of this set of kernels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5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Variants of the Basic Convolution Function</a:t>
            </a:r>
            <a:endParaRPr/>
          </a:p>
        </p:txBody>
      </p:sp>
      <p:pic>
        <p:nvPicPr>
          <p:cNvPr id="499" name="Google Shape;499;p59"/>
          <p:cNvPicPr preferRelativeResize="0"/>
          <p:nvPr/>
        </p:nvPicPr>
        <p:blipFill rotWithShape="1">
          <a:blip r:embed="rId3">
            <a:alphaModFix/>
          </a:blip>
          <a:srcRect b="0" l="0" r="0" t="0"/>
          <a:stretch/>
        </p:blipFill>
        <p:spPr>
          <a:xfrm>
            <a:off x="511714" y="1422400"/>
            <a:ext cx="3533775" cy="4617244"/>
          </a:xfrm>
          <a:prstGeom prst="rect">
            <a:avLst/>
          </a:prstGeom>
          <a:noFill/>
          <a:ln>
            <a:noFill/>
          </a:ln>
        </p:spPr>
      </p:pic>
      <p:sp>
        <p:nvSpPr>
          <p:cNvPr id="500" name="Google Shape;500;p59"/>
          <p:cNvSpPr txBox="1"/>
          <p:nvPr/>
        </p:nvSpPr>
        <p:spPr>
          <a:xfrm>
            <a:off x="4045489" y="1422400"/>
            <a:ext cx="8034751" cy="212365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dk1"/>
                </a:solidFill>
                <a:latin typeface="Calibri"/>
                <a:ea typeface="Calibri"/>
                <a:cs typeface="Calibri"/>
                <a:sym typeface="Calibri"/>
              </a:rPr>
              <a:t>Figure 9.16: A comparison of locally connected layers, tiled convolution, and standard convolution. </a:t>
            </a:r>
            <a:endParaRPr/>
          </a:p>
          <a:p>
            <a:pPr indent="0" lvl="0" marL="0" marR="0" rtl="0" algn="l">
              <a:spcBef>
                <a:spcPts val="0"/>
              </a:spcBef>
              <a:spcAft>
                <a:spcPts val="0"/>
              </a:spcAft>
              <a:buNone/>
            </a:pPr>
            <a:r>
              <a:rPr lang="en-US" sz="2200">
                <a:solidFill>
                  <a:schemeClr val="dk1"/>
                </a:solidFill>
                <a:latin typeface="Calibri"/>
                <a:ea typeface="Calibri"/>
                <a:cs typeface="Calibri"/>
                <a:sym typeface="Calibri"/>
              </a:rPr>
              <a:t>🡪All three have the same sets of connections between units, when the same size of kernel is used. </a:t>
            </a:r>
            <a:endParaRPr/>
          </a:p>
          <a:p>
            <a:pPr indent="0" lvl="0" marL="0" marR="0" rtl="0" algn="l">
              <a:spcBef>
                <a:spcPts val="0"/>
              </a:spcBef>
              <a:spcAft>
                <a:spcPts val="0"/>
              </a:spcAft>
              <a:buNone/>
            </a:pPr>
            <a:r>
              <a:rPr lang="en-US" sz="2200">
                <a:solidFill>
                  <a:schemeClr val="dk1"/>
                </a:solidFill>
                <a:latin typeface="Calibri"/>
                <a:ea typeface="Calibri"/>
                <a:cs typeface="Calibri"/>
                <a:sym typeface="Calibri"/>
              </a:rPr>
              <a:t>🡪Diagram illustrates the use of a kernel that is two pixels wide. </a:t>
            </a:r>
            <a:endParaRPr/>
          </a:p>
          <a:p>
            <a:pPr indent="0" lvl="0" marL="0" marR="0" rtl="0" algn="l">
              <a:spcBef>
                <a:spcPts val="0"/>
              </a:spcBef>
              <a:spcAft>
                <a:spcPts val="0"/>
              </a:spcAft>
              <a:buNone/>
            </a:pPr>
            <a:r>
              <a:rPr lang="en-US" sz="2200">
                <a:solidFill>
                  <a:schemeClr val="dk1"/>
                </a:solidFill>
                <a:latin typeface="Calibri"/>
                <a:ea typeface="Calibri"/>
                <a:cs typeface="Calibri"/>
                <a:sym typeface="Calibri"/>
              </a:rPr>
              <a:t>Differences between the methods lies in how they share parameters. </a:t>
            </a:r>
            <a:endParaRPr sz="22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6"/>
          <p:cNvSpPr txBox="1"/>
          <p:nvPr>
            <p:ph type="title"/>
          </p:nvPr>
        </p:nvSpPr>
        <p:spPr>
          <a:xfrm>
            <a:off x="1869261" y="65720"/>
            <a:ext cx="9573552"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Laser Sensor</a:t>
            </a:r>
            <a:endParaRPr/>
          </a:p>
        </p:txBody>
      </p:sp>
      <p:sp>
        <p:nvSpPr>
          <p:cNvPr id="130" name="Google Shape;130;p6"/>
          <p:cNvSpPr txBox="1"/>
          <p:nvPr>
            <p:ph idx="1" type="body"/>
          </p:nvPr>
        </p:nvSpPr>
        <p:spPr>
          <a:xfrm>
            <a:off x="428879" y="1640597"/>
            <a:ext cx="1161207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Providing measurements at every instant in time is </a:t>
            </a:r>
            <a:r>
              <a:rPr lang="en-US">
                <a:solidFill>
                  <a:srgbClr val="00B050"/>
                </a:solidFill>
              </a:rPr>
              <a:t>not realistic </a:t>
            </a:r>
            <a:endParaRPr/>
          </a:p>
          <a:p>
            <a:pPr indent="-228600" lvl="0" marL="228600" rtl="0" algn="l">
              <a:lnSpc>
                <a:spcPct val="90000"/>
              </a:lnSpc>
              <a:spcBef>
                <a:spcPts val="1000"/>
              </a:spcBef>
              <a:spcAft>
                <a:spcPts val="0"/>
              </a:spcAft>
              <a:buClr>
                <a:schemeClr val="dk1"/>
              </a:buClr>
              <a:buSzPts val="2800"/>
              <a:buChar char="•"/>
            </a:pPr>
            <a:r>
              <a:rPr lang="en-US"/>
              <a:t>Time will </a:t>
            </a:r>
            <a:r>
              <a:rPr lang="en-US">
                <a:solidFill>
                  <a:srgbClr val="00B050"/>
                </a:solidFill>
              </a:rPr>
              <a:t>be discretized</a:t>
            </a:r>
            <a:r>
              <a:rPr lang="en-US"/>
              <a:t>, and sensor will provide data at </a:t>
            </a:r>
            <a:r>
              <a:rPr lang="en-US">
                <a:solidFill>
                  <a:srgbClr val="00B050"/>
                </a:solidFill>
              </a:rPr>
              <a:t>regular intervals</a:t>
            </a:r>
            <a:endParaRPr/>
          </a:p>
          <a:p>
            <a:pPr indent="-228600" lvl="0" marL="228600" rtl="0" algn="l">
              <a:lnSpc>
                <a:spcPct val="90000"/>
              </a:lnSpc>
              <a:spcBef>
                <a:spcPts val="1000"/>
              </a:spcBef>
              <a:spcAft>
                <a:spcPts val="0"/>
              </a:spcAft>
              <a:buClr>
                <a:schemeClr val="dk1"/>
              </a:buClr>
              <a:buSzPts val="2800"/>
              <a:buChar char="•"/>
            </a:pPr>
            <a:r>
              <a:rPr lang="en-US"/>
              <a:t>Assume laser provides a measurement </a:t>
            </a:r>
            <a:r>
              <a:rPr lang="en-US">
                <a:solidFill>
                  <a:srgbClr val="00B050"/>
                </a:solidFill>
              </a:rPr>
              <a:t>once per second</a:t>
            </a:r>
            <a:endParaRPr/>
          </a:p>
          <a:p>
            <a:pPr indent="-228600" lvl="0" marL="228600" rtl="0" algn="l">
              <a:lnSpc>
                <a:spcPct val="90000"/>
              </a:lnSpc>
              <a:spcBef>
                <a:spcPts val="1000"/>
              </a:spcBef>
              <a:spcAft>
                <a:spcPts val="0"/>
              </a:spcAft>
              <a:buClr>
                <a:schemeClr val="dk1"/>
              </a:buClr>
              <a:buSzPts val="2800"/>
              <a:buChar char="•"/>
            </a:pPr>
            <a:r>
              <a:rPr lang="en-US"/>
              <a:t>The time index </a:t>
            </a:r>
            <a:r>
              <a:rPr i="1" lang="en-US"/>
              <a:t>t </a:t>
            </a:r>
            <a:r>
              <a:rPr lang="en-US"/>
              <a:t>can then take on only </a:t>
            </a:r>
            <a:r>
              <a:rPr lang="en-US">
                <a:solidFill>
                  <a:srgbClr val="00B050"/>
                </a:solidFill>
              </a:rPr>
              <a:t>integer values</a:t>
            </a:r>
            <a:endParaRPr/>
          </a:p>
          <a:p>
            <a:pPr indent="-228600" lvl="0" marL="228600" rtl="0" algn="l">
              <a:lnSpc>
                <a:spcPct val="90000"/>
              </a:lnSpc>
              <a:spcBef>
                <a:spcPts val="1000"/>
              </a:spcBef>
              <a:spcAft>
                <a:spcPts val="0"/>
              </a:spcAft>
              <a:buClr>
                <a:schemeClr val="dk1"/>
              </a:buClr>
              <a:buSzPts val="2800"/>
              <a:buChar char="•"/>
            </a:pPr>
            <a:r>
              <a:rPr lang="en-US"/>
              <a:t>If we now assume that </a:t>
            </a:r>
            <a:r>
              <a:rPr i="1" lang="en-US"/>
              <a:t>x </a:t>
            </a:r>
            <a:r>
              <a:rPr lang="en-US"/>
              <a:t>and </a:t>
            </a:r>
            <a:r>
              <a:rPr i="1" lang="en-US"/>
              <a:t>w </a:t>
            </a:r>
            <a:r>
              <a:rPr lang="en-US"/>
              <a:t>are defined only on integer </a:t>
            </a:r>
            <a:r>
              <a:rPr i="1" lang="en-US"/>
              <a:t>t</a:t>
            </a:r>
            <a:r>
              <a:rPr lang="en-US"/>
              <a:t>, we can define the discrete convolution:</a:t>
            </a:r>
            <a:endParaRPr/>
          </a:p>
        </p:txBody>
      </p:sp>
      <p:pic>
        <p:nvPicPr>
          <p:cNvPr id="131" name="Google Shape;131;p6"/>
          <p:cNvPicPr preferRelativeResize="0"/>
          <p:nvPr/>
        </p:nvPicPr>
        <p:blipFill rotWithShape="1">
          <a:blip r:embed="rId3">
            <a:alphaModFix/>
          </a:blip>
          <a:srcRect b="0" l="0" r="0" t="0"/>
          <a:stretch/>
        </p:blipFill>
        <p:spPr>
          <a:xfrm>
            <a:off x="2799422" y="4791785"/>
            <a:ext cx="6496050" cy="12001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60"/>
          <p:cNvSpPr txBox="1"/>
          <p:nvPr>
            <p:ph type="title"/>
          </p:nvPr>
        </p:nvSpPr>
        <p:spPr>
          <a:xfrm>
            <a:off x="1234440" y="-146665"/>
            <a:ext cx="10515600" cy="96502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Variants of the Basic Convolution Function</a:t>
            </a:r>
            <a:endParaRPr/>
          </a:p>
        </p:txBody>
      </p:sp>
      <p:pic>
        <p:nvPicPr>
          <p:cNvPr id="506" name="Google Shape;506;p60"/>
          <p:cNvPicPr preferRelativeResize="0"/>
          <p:nvPr/>
        </p:nvPicPr>
        <p:blipFill rotWithShape="1">
          <a:blip r:embed="rId3">
            <a:alphaModFix/>
          </a:blip>
          <a:srcRect b="0" l="0" r="0" t="0"/>
          <a:stretch/>
        </p:blipFill>
        <p:spPr>
          <a:xfrm>
            <a:off x="111760" y="1320800"/>
            <a:ext cx="3533775" cy="4952524"/>
          </a:xfrm>
          <a:prstGeom prst="rect">
            <a:avLst/>
          </a:prstGeom>
          <a:noFill/>
          <a:ln>
            <a:noFill/>
          </a:ln>
        </p:spPr>
      </p:pic>
      <p:sp>
        <p:nvSpPr>
          <p:cNvPr id="507" name="Google Shape;507;p60"/>
          <p:cNvSpPr txBox="1"/>
          <p:nvPr/>
        </p:nvSpPr>
        <p:spPr>
          <a:xfrm>
            <a:off x="3505201" y="671691"/>
            <a:ext cx="8575040" cy="61863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dk1"/>
                </a:solidFill>
                <a:latin typeface="Calibri"/>
                <a:ea typeface="Calibri"/>
                <a:cs typeface="Calibri"/>
                <a:sym typeface="Calibri"/>
              </a:rPr>
              <a:t>Figure 9.16: A comparison of locally connected layers, tiled convolution, and standard convolution. </a:t>
            </a:r>
            <a:endParaRPr/>
          </a:p>
          <a:p>
            <a:pPr indent="0" lvl="0" marL="0" marR="0" rtl="0" algn="l">
              <a:spcBef>
                <a:spcPts val="0"/>
              </a:spcBef>
              <a:spcAft>
                <a:spcPts val="0"/>
              </a:spcAft>
              <a:buNone/>
            </a:pPr>
            <a:r>
              <a:t/>
            </a:r>
            <a:endParaRPr sz="2200">
              <a:solidFill>
                <a:schemeClr val="dk1"/>
              </a:solidFill>
              <a:latin typeface="Calibri"/>
              <a:ea typeface="Calibri"/>
              <a:cs typeface="Calibri"/>
              <a:sym typeface="Calibri"/>
            </a:endParaRPr>
          </a:p>
          <a:p>
            <a:pPr indent="0" lvl="0" marL="0" marR="0" rtl="0" algn="l">
              <a:spcBef>
                <a:spcPts val="0"/>
              </a:spcBef>
              <a:spcAft>
                <a:spcPts val="0"/>
              </a:spcAft>
              <a:buNone/>
            </a:pPr>
            <a:r>
              <a:rPr lang="en-US" sz="2200">
                <a:solidFill>
                  <a:srgbClr val="FF0000"/>
                </a:solidFill>
                <a:latin typeface="Calibri"/>
                <a:ea typeface="Calibri"/>
                <a:cs typeface="Calibri"/>
                <a:sym typeface="Calibri"/>
              </a:rPr>
              <a:t>(Top)</a:t>
            </a:r>
            <a:r>
              <a:rPr lang="en-US" sz="2200">
                <a:solidFill>
                  <a:schemeClr val="dk1"/>
                </a:solidFill>
                <a:latin typeface="Calibri"/>
                <a:ea typeface="Calibri"/>
                <a:cs typeface="Calibri"/>
                <a:sym typeface="Calibri"/>
              </a:rPr>
              <a:t>A locally connected layer has no sharing at all. Each connection has its own weight by labeling each connection with a unique letter. Tiled convolution has a set of </a:t>
            </a:r>
            <a:endParaRPr/>
          </a:p>
          <a:p>
            <a:pPr indent="0" lvl="0" marL="0" marR="0" rtl="0" algn="l">
              <a:spcBef>
                <a:spcPts val="0"/>
              </a:spcBef>
              <a:spcAft>
                <a:spcPts val="0"/>
              </a:spcAft>
              <a:buNone/>
            </a:pPr>
            <a:r>
              <a:rPr lang="en-US" sz="2200">
                <a:solidFill>
                  <a:srgbClr val="FF0000"/>
                </a:solidFill>
                <a:latin typeface="Calibri"/>
                <a:ea typeface="Calibri"/>
                <a:cs typeface="Calibri"/>
                <a:sym typeface="Calibri"/>
              </a:rPr>
              <a:t>(Center) </a:t>
            </a:r>
            <a:r>
              <a:rPr lang="en-US" sz="2200">
                <a:solidFill>
                  <a:schemeClr val="dk1"/>
                </a:solidFill>
                <a:latin typeface="Calibri"/>
                <a:ea typeface="Calibri"/>
                <a:cs typeface="Calibri"/>
                <a:sym typeface="Calibri"/>
              </a:rPr>
              <a:t>Tiled Convolution has set of t different kernels(t = 2)</a:t>
            </a:r>
            <a:endParaRPr/>
          </a:p>
          <a:p>
            <a:pPr indent="0" lvl="0" marL="0" marR="0" rtl="0" algn="l">
              <a:spcBef>
                <a:spcPts val="0"/>
              </a:spcBef>
              <a:spcAft>
                <a:spcPts val="0"/>
              </a:spcAft>
              <a:buNone/>
            </a:pPr>
            <a:r>
              <a:rPr lang="en-US" sz="2200">
                <a:solidFill>
                  <a:schemeClr val="dk1"/>
                </a:solidFill>
                <a:latin typeface="Calibri"/>
                <a:ea typeface="Calibri"/>
                <a:cs typeface="Calibri"/>
                <a:sym typeface="Calibri"/>
              </a:rPr>
              <a:t>🡪One of these kernels has edges labeled “a” and “b,” while the other has edges labeled “c” and “d.” Each time we move one pixel to the right in the output, we move on to using a different kernel. This means that, like the locally connected layer, neighboring units in the output have different parameters. Unlike the locally connected layer, after we have gone through all t available kernels, we cycle back to the first kernel. If two output units are separated by a multiple of t steps, then they share parameters. Traditional convolution is equivalent to tiled </a:t>
            </a:r>
            <a:endParaRPr/>
          </a:p>
          <a:p>
            <a:pPr indent="0" lvl="0" marL="0" marR="0" rtl="0" algn="l">
              <a:spcBef>
                <a:spcPts val="0"/>
              </a:spcBef>
              <a:spcAft>
                <a:spcPts val="0"/>
              </a:spcAft>
              <a:buNone/>
            </a:pPr>
            <a:r>
              <a:rPr lang="en-US" sz="2200">
                <a:solidFill>
                  <a:srgbClr val="FF0000"/>
                </a:solidFill>
                <a:latin typeface="Calibri"/>
                <a:ea typeface="Calibri"/>
                <a:cs typeface="Calibri"/>
                <a:sym typeface="Calibri"/>
              </a:rPr>
              <a:t>(Bottom) </a:t>
            </a:r>
            <a:r>
              <a:rPr lang="en-US" sz="2200">
                <a:solidFill>
                  <a:schemeClr val="dk1"/>
                </a:solidFill>
                <a:latin typeface="Calibri"/>
                <a:ea typeface="Calibri"/>
                <a:cs typeface="Calibri"/>
                <a:sym typeface="Calibri"/>
              </a:rPr>
              <a:t>convolution with t = 1. There is only one kernel and it is applied everywhere, as indicated in the diagram by using the kernel with weights labeled “a” and “b” everywhere.</a:t>
            </a:r>
            <a:endParaRPr sz="2200">
              <a:solidFill>
                <a:schemeClr val="dk1"/>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6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Variants of the Basic Convolution Function</a:t>
            </a:r>
            <a:endParaRPr/>
          </a:p>
        </p:txBody>
      </p:sp>
      <p:pic>
        <p:nvPicPr>
          <p:cNvPr id="513" name="Google Shape;513;p61"/>
          <p:cNvPicPr preferRelativeResize="0"/>
          <p:nvPr>
            <p:ph idx="1" type="body"/>
          </p:nvPr>
        </p:nvPicPr>
        <p:blipFill rotWithShape="1">
          <a:blip r:embed="rId3">
            <a:alphaModFix/>
          </a:blip>
          <a:srcRect b="0" l="0" r="0" t="0"/>
          <a:stretch/>
        </p:blipFill>
        <p:spPr>
          <a:xfrm>
            <a:off x="1006875" y="3192722"/>
            <a:ext cx="10515600" cy="1559045"/>
          </a:xfrm>
          <a:prstGeom prst="rect">
            <a:avLst/>
          </a:prstGeom>
          <a:noFill/>
          <a:ln>
            <a:noFill/>
          </a:ln>
        </p:spPr>
      </p:pic>
      <p:sp>
        <p:nvSpPr>
          <p:cNvPr id="514" name="Google Shape;514;p61"/>
          <p:cNvSpPr txBox="1"/>
          <p:nvPr/>
        </p:nvSpPr>
        <p:spPr>
          <a:xfrm>
            <a:off x="230819" y="1698742"/>
            <a:ext cx="11718525" cy="144655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200">
                <a:solidFill>
                  <a:schemeClr val="dk1"/>
                </a:solidFill>
                <a:latin typeface="Calibri"/>
                <a:ea typeface="Calibri"/>
                <a:cs typeface="Calibri"/>
                <a:sym typeface="Calibri"/>
              </a:rPr>
              <a:t>To define tiled convolution algebraically, let k be a 6-D tensor, where two of the dimensions correspond to different locations in the output map. Rather than having a separate index for each location in the output map, output locations cycle through a set of t different choices of kernel stack in each direction. If t is equal to the output width, this is the same as a locally connected layer.</a:t>
            </a:r>
            <a:endParaRPr sz="2200">
              <a:solidFill>
                <a:schemeClr val="dk1"/>
              </a:solidFill>
              <a:latin typeface="Calibri"/>
              <a:ea typeface="Calibri"/>
              <a:cs typeface="Calibri"/>
              <a:sym typeface="Calibri"/>
            </a:endParaRPr>
          </a:p>
        </p:txBody>
      </p:sp>
      <p:sp>
        <p:nvSpPr>
          <p:cNvPr id="515" name="Google Shape;515;p61"/>
          <p:cNvSpPr txBox="1"/>
          <p:nvPr/>
        </p:nvSpPr>
        <p:spPr>
          <a:xfrm>
            <a:off x="838200" y="5326576"/>
            <a:ext cx="102870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0000"/>
                </a:solidFill>
                <a:latin typeface="Calibri"/>
                <a:ea typeface="Calibri"/>
                <a:cs typeface="Calibri"/>
                <a:sym typeface="Calibri"/>
              </a:rPr>
              <a:t>where % is the modulo operation, with t%t = 0, (t + 1)%t = 1, etc. It is straightforward to generalize this equation to use a different tiling range for each dimension. </a:t>
            </a:r>
            <a:endParaRPr sz="1800">
              <a:solidFill>
                <a:srgbClr val="FF0000"/>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6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Variants of the Basic Convolution Function</a:t>
            </a:r>
            <a:endParaRPr/>
          </a:p>
        </p:txBody>
      </p:sp>
      <p:sp>
        <p:nvSpPr>
          <p:cNvPr id="521" name="Google Shape;521;p62"/>
          <p:cNvSpPr txBox="1"/>
          <p:nvPr>
            <p:ph idx="1" type="body"/>
          </p:nvPr>
        </p:nvSpPr>
        <p:spPr>
          <a:xfrm>
            <a:off x="71120" y="1825625"/>
            <a:ext cx="11948160" cy="4351338"/>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lang="en-US"/>
              <a:t>Both locally connected layers and tiled convolutional layers have an interesting interaction with max-pooling</a:t>
            </a:r>
            <a:endParaRPr/>
          </a:p>
          <a:p>
            <a:pPr indent="-228600" lvl="0" marL="228600" rtl="0" algn="just">
              <a:lnSpc>
                <a:spcPct val="90000"/>
              </a:lnSpc>
              <a:spcBef>
                <a:spcPts val="1000"/>
              </a:spcBef>
              <a:spcAft>
                <a:spcPts val="0"/>
              </a:spcAft>
              <a:buClr>
                <a:schemeClr val="dk1"/>
              </a:buClr>
              <a:buSzPts val="2800"/>
              <a:buChar char="•"/>
            </a:pPr>
            <a:r>
              <a:rPr lang="en-US"/>
              <a:t>Detector units of these layers are driven by different filters.</a:t>
            </a:r>
            <a:endParaRPr/>
          </a:p>
          <a:p>
            <a:pPr indent="-228600" lvl="0" marL="228600" rtl="0" algn="just">
              <a:lnSpc>
                <a:spcPct val="90000"/>
              </a:lnSpc>
              <a:spcBef>
                <a:spcPts val="1000"/>
              </a:spcBef>
              <a:spcAft>
                <a:spcPts val="0"/>
              </a:spcAft>
              <a:buClr>
                <a:schemeClr val="dk1"/>
              </a:buClr>
              <a:buSzPts val="2800"/>
              <a:buChar char="•"/>
            </a:pPr>
            <a:r>
              <a:rPr lang="en-US"/>
              <a:t>If these filters learn to detect different transformed versions of the same underlying features, then the max-pooled units become invariant to the learned transformation </a:t>
            </a:r>
            <a:endParaRPr/>
          </a:p>
          <a:p>
            <a:pPr indent="-228600" lvl="0" marL="228600" rtl="0" algn="just">
              <a:lnSpc>
                <a:spcPct val="90000"/>
              </a:lnSpc>
              <a:spcBef>
                <a:spcPts val="1000"/>
              </a:spcBef>
              <a:spcAft>
                <a:spcPts val="0"/>
              </a:spcAft>
              <a:buClr>
                <a:schemeClr val="dk1"/>
              </a:buClr>
              <a:buSzPts val="2800"/>
              <a:buChar char="•"/>
            </a:pPr>
            <a:r>
              <a:rPr lang="en-US"/>
              <a:t>Convolutional layers are hard-coded to be invariant specifically to translation</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Variants of the Basic Convolution Function</a:t>
            </a:r>
            <a:endParaRPr/>
          </a:p>
        </p:txBody>
      </p:sp>
      <p:pic>
        <p:nvPicPr>
          <p:cNvPr id="527" name="Google Shape;527;p63"/>
          <p:cNvPicPr preferRelativeResize="0"/>
          <p:nvPr>
            <p:ph idx="1" type="body"/>
          </p:nvPr>
        </p:nvPicPr>
        <p:blipFill rotWithShape="1">
          <a:blip r:embed="rId3">
            <a:alphaModFix/>
          </a:blip>
          <a:srcRect b="0" l="0" r="0" t="0"/>
          <a:stretch/>
        </p:blipFill>
        <p:spPr>
          <a:xfrm>
            <a:off x="2383191" y="4666379"/>
            <a:ext cx="5543550" cy="740122"/>
          </a:xfrm>
          <a:prstGeom prst="rect">
            <a:avLst/>
          </a:prstGeom>
          <a:noFill/>
          <a:ln>
            <a:noFill/>
          </a:ln>
        </p:spPr>
      </p:pic>
      <p:sp>
        <p:nvSpPr>
          <p:cNvPr id="528" name="Google Shape;528;p63"/>
          <p:cNvSpPr txBox="1"/>
          <p:nvPr/>
        </p:nvSpPr>
        <p:spPr>
          <a:xfrm>
            <a:off x="417249" y="1819857"/>
            <a:ext cx="11274641" cy="212365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dk1"/>
                </a:solidFill>
                <a:latin typeface="Calibri"/>
                <a:ea typeface="Calibri"/>
                <a:cs typeface="Calibri"/>
                <a:sym typeface="Calibri"/>
              </a:rPr>
              <a:t>🡪To train a convolutional network that incorporates strided convolution of kernel stack K applied to multi-channel image V with stride s as defined by c(K,V, s) and  to minimize some loss function J (V, K). </a:t>
            </a:r>
            <a:endParaRPr/>
          </a:p>
          <a:p>
            <a:pPr indent="0" lvl="0" marL="0" marR="0" rtl="0" algn="l">
              <a:spcBef>
                <a:spcPts val="0"/>
              </a:spcBef>
              <a:spcAft>
                <a:spcPts val="0"/>
              </a:spcAft>
              <a:buNone/>
            </a:pPr>
            <a:r>
              <a:rPr lang="en-US" sz="2200">
                <a:solidFill>
                  <a:schemeClr val="dk1"/>
                </a:solidFill>
                <a:latin typeface="Calibri"/>
                <a:ea typeface="Calibri"/>
                <a:cs typeface="Calibri"/>
                <a:sym typeface="Calibri"/>
              </a:rPr>
              <a:t>🡪During forward propagation, use c itself to output Z, which is then propagated through the rest of the network and used to compute the cost function J . </a:t>
            </a:r>
            <a:endParaRPr/>
          </a:p>
          <a:p>
            <a:pPr indent="0" lvl="0" marL="0" marR="0" rtl="0" algn="l">
              <a:spcBef>
                <a:spcPts val="0"/>
              </a:spcBef>
              <a:spcAft>
                <a:spcPts val="0"/>
              </a:spcAft>
              <a:buNone/>
            </a:pPr>
            <a:r>
              <a:rPr lang="en-US" sz="2200">
                <a:solidFill>
                  <a:schemeClr val="dk1"/>
                </a:solidFill>
                <a:latin typeface="Calibri"/>
                <a:ea typeface="Calibri"/>
                <a:cs typeface="Calibri"/>
                <a:sym typeface="Calibri"/>
              </a:rPr>
              <a:t>🡪During back-propagation, we will receive a tensor G such </a:t>
            </a:r>
            <a:endParaRPr sz="2200">
              <a:solidFill>
                <a:schemeClr val="dk1"/>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Variants of the Basic Convolution Function</a:t>
            </a:r>
            <a:endParaRPr/>
          </a:p>
        </p:txBody>
      </p:sp>
      <p:pic>
        <p:nvPicPr>
          <p:cNvPr id="534" name="Google Shape;534;p64"/>
          <p:cNvPicPr preferRelativeResize="0"/>
          <p:nvPr>
            <p:ph idx="1" type="body"/>
          </p:nvPr>
        </p:nvPicPr>
        <p:blipFill rotWithShape="1">
          <a:blip r:embed="rId3">
            <a:alphaModFix/>
          </a:blip>
          <a:srcRect b="0" l="0" r="0" t="0"/>
          <a:stretch/>
        </p:blipFill>
        <p:spPr>
          <a:xfrm>
            <a:off x="838200" y="3408765"/>
            <a:ext cx="10515600" cy="1185057"/>
          </a:xfrm>
          <a:prstGeom prst="rect">
            <a:avLst/>
          </a:prstGeom>
          <a:noFill/>
          <a:ln>
            <a:noFill/>
          </a:ln>
        </p:spPr>
      </p:pic>
      <p:sp>
        <p:nvSpPr>
          <p:cNvPr id="535" name="Google Shape;535;p64"/>
          <p:cNvSpPr txBox="1"/>
          <p:nvPr/>
        </p:nvSpPr>
        <p:spPr>
          <a:xfrm>
            <a:off x="497150" y="2485435"/>
            <a:ext cx="112302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To train the network, we need to compute the derivatives with respect to the weights in the kernel using function</a:t>
            </a:r>
            <a:endParaRPr sz="1800">
              <a:solidFill>
                <a:schemeClr val="dk1"/>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6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Variants of the Basic Convolution Function</a:t>
            </a:r>
            <a:endParaRPr/>
          </a:p>
        </p:txBody>
      </p:sp>
      <p:pic>
        <p:nvPicPr>
          <p:cNvPr id="541" name="Google Shape;541;p65"/>
          <p:cNvPicPr preferRelativeResize="0"/>
          <p:nvPr>
            <p:ph idx="1" type="body"/>
          </p:nvPr>
        </p:nvPicPr>
        <p:blipFill rotWithShape="1">
          <a:blip r:embed="rId3">
            <a:alphaModFix/>
          </a:blip>
          <a:srcRect b="0" l="0" r="0" t="0"/>
          <a:stretch/>
        </p:blipFill>
        <p:spPr>
          <a:xfrm>
            <a:off x="2724150" y="3006578"/>
            <a:ext cx="6743700" cy="1971675"/>
          </a:xfrm>
          <a:prstGeom prst="rect">
            <a:avLst/>
          </a:prstGeom>
          <a:noFill/>
          <a:ln>
            <a:noFill/>
          </a:ln>
        </p:spPr>
      </p:pic>
      <p:sp>
        <p:nvSpPr>
          <p:cNvPr id="542" name="Google Shape;542;p65"/>
          <p:cNvSpPr txBox="1"/>
          <p:nvPr/>
        </p:nvSpPr>
        <p:spPr>
          <a:xfrm>
            <a:off x="461638" y="1806249"/>
            <a:ext cx="11256885"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dk1"/>
                </a:solidFill>
                <a:latin typeface="Calibri"/>
                <a:ea typeface="Calibri"/>
                <a:cs typeface="Calibri"/>
                <a:sym typeface="Calibri"/>
              </a:rPr>
              <a:t>If this layer is not the bottom layer of the network, we will need to compute the gradient with respect to V in order to back-propagate the error farther down. To do so, we can use a function</a:t>
            </a:r>
            <a:endParaRPr sz="2200">
              <a:solidFill>
                <a:schemeClr val="dk1"/>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66"/>
          <p:cNvSpPr txBox="1"/>
          <p:nvPr>
            <p:ph type="title"/>
          </p:nvPr>
        </p:nvSpPr>
        <p:spPr>
          <a:xfrm>
            <a:off x="553376" y="198221"/>
            <a:ext cx="11638624"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Convolution  &amp; Pooling as an Infinitely Strong Prior</a:t>
            </a:r>
            <a:endParaRPr/>
          </a:p>
        </p:txBody>
      </p:sp>
      <p:sp>
        <p:nvSpPr>
          <p:cNvPr id="548" name="Google Shape;548;p66"/>
          <p:cNvSpPr txBox="1"/>
          <p:nvPr>
            <p:ph idx="1" type="body"/>
          </p:nvPr>
        </p:nvSpPr>
        <p:spPr>
          <a:xfrm>
            <a:off x="469338" y="1376039"/>
            <a:ext cx="11474506" cy="4800924"/>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rgbClr val="00B050"/>
              </a:buClr>
              <a:buSzPts val="2800"/>
              <a:buChar char="•"/>
            </a:pPr>
            <a:r>
              <a:rPr lang="en-US">
                <a:solidFill>
                  <a:srgbClr val="00B050"/>
                </a:solidFill>
              </a:rPr>
              <a:t>Prior probability distribution </a:t>
            </a:r>
            <a:r>
              <a:rPr lang="en-US"/>
              <a:t>illustrate about what models are reasonable, </a:t>
            </a:r>
            <a:r>
              <a:rPr lang="en-US">
                <a:solidFill>
                  <a:srgbClr val="FF0000"/>
                </a:solidFill>
              </a:rPr>
              <a:t>before we have seen any data</a:t>
            </a:r>
            <a:endParaRPr/>
          </a:p>
          <a:p>
            <a:pPr indent="-228600" lvl="0" marL="228600" rtl="0" algn="l">
              <a:lnSpc>
                <a:spcPct val="90000"/>
              </a:lnSpc>
              <a:spcBef>
                <a:spcPts val="1000"/>
              </a:spcBef>
              <a:spcAft>
                <a:spcPts val="0"/>
              </a:spcAft>
              <a:buClr>
                <a:srgbClr val="FF0000"/>
              </a:buClr>
              <a:buSzPts val="2800"/>
              <a:buChar char="•"/>
            </a:pPr>
            <a:r>
              <a:rPr lang="en-US">
                <a:solidFill>
                  <a:srgbClr val="FF0000"/>
                </a:solidFill>
              </a:rPr>
              <a:t>Priors</a:t>
            </a:r>
            <a:r>
              <a:rPr lang="en-US"/>
              <a:t> can be </a:t>
            </a:r>
            <a:r>
              <a:rPr lang="en-US">
                <a:solidFill>
                  <a:srgbClr val="FF0000"/>
                </a:solidFill>
              </a:rPr>
              <a:t>weak or strong</a:t>
            </a:r>
            <a:endParaRPr/>
          </a:p>
          <a:p>
            <a:pPr indent="-228600" lvl="0" marL="228600" rtl="0" algn="l">
              <a:lnSpc>
                <a:spcPct val="90000"/>
              </a:lnSpc>
              <a:spcBef>
                <a:spcPts val="1000"/>
              </a:spcBef>
              <a:spcAft>
                <a:spcPts val="0"/>
              </a:spcAft>
              <a:buClr>
                <a:schemeClr val="dk1"/>
              </a:buClr>
              <a:buSzPts val="2800"/>
              <a:buChar char="•"/>
            </a:pPr>
            <a:r>
              <a:rPr lang="en-US"/>
              <a:t>A </a:t>
            </a:r>
            <a:r>
              <a:rPr lang="en-US">
                <a:solidFill>
                  <a:srgbClr val="FF0000"/>
                </a:solidFill>
              </a:rPr>
              <a:t>weak prior </a:t>
            </a:r>
            <a:r>
              <a:rPr lang="en-US"/>
              <a:t>is a prior distribution with </a:t>
            </a:r>
            <a:r>
              <a:rPr lang="en-US">
                <a:solidFill>
                  <a:srgbClr val="00B050"/>
                </a:solidFill>
              </a:rPr>
              <a:t>high entropy</a:t>
            </a:r>
            <a:r>
              <a:rPr lang="en-US"/>
              <a:t>, such as a </a:t>
            </a:r>
            <a:r>
              <a:rPr lang="en-US">
                <a:solidFill>
                  <a:srgbClr val="00B050"/>
                </a:solidFill>
              </a:rPr>
              <a:t>Gaussian distribution with high variance</a:t>
            </a:r>
            <a:endParaRPr/>
          </a:p>
          <a:p>
            <a:pPr indent="0" lvl="0" marL="0" rtl="0" algn="l">
              <a:lnSpc>
                <a:spcPct val="90000"/>
              </a:lnSpc>
              <a:spcBef>
                <a:spcPts val="1000"/>
              </a:spcBef>
              <a:spcAft>
                <a:spcPts val="0"/>
              </a:spcAft>
              <a:buClr>
                <a:schemeClr val="dk1"/>
              </a:buClr>
              <a:buSzPts val="2800"/>
              <a:buNone/>
            </a:pPr>
            <a:r>
              <a:rPr lang="en-US"/>
              <a:t>🡪Allows the data to move the parameters more or less freely </a:t>
            </a:r>
            <a:endParaRPr/>
          </a:p>
          <a:p>
            <a:pPr indent="0" lvl="0" marL="0" rtl="0" algn="l">
              <a:lnSpc>
                <a:spcPct val="90000"/>
              </a:lnSpc>
              <a:spcBef>
                <a:spcPts val="1000"/>
              </a:spcBef>
              <a:spcAft>
                <a:spcPts val="0"/>
              </a:spcAft>
              <a:buClr>
                <a:schemeClr val="dk1"/>
              </a:buClr>
              <a:buSzPts val="2800"/>
              <a:buNone/>
            </a:pPr>
            <a:r>
              <a:rPr lang="en-US"/>
              <a:t>🡪Shows that there is low confidence in </a:t>
            </a:r>
            <a:r>
              <a:rPr lang="en-US">
                <a:solidFill>
                  <a:srgbClr val="00B0F0"/>
                </a:solidFill>
              </a:rPr>
              <a:t>the initial value of the weight</a:t>
            </a:r>
            <a:endParaRPr/>
          </a:p>
          <a:p>
            <a:pPr indent="-228600" lvl="0" marL="228600" rtl="0" algn="l">
              <a:lnSpc>
                <a:spcPct val="90000"/>
              </a:lnSpc>
              <a:spcBef>
                <a:spcPts val="1000"/>
              </a:spcBef>
              <a:spcAft>
                <a:spcPts val="0"/>
              </a:spcAft>
              <a:buClr>
                <a:schemeClr val="dk1"/>
              </a:buClr>
              <a:buSzPts val="2800"/>
              <a:buChar char="•"/>
            </a:pPr>
            <a:r>
              <a:rPr lang="en-US"/>
              <a:t>A </a:t>
            </a:r>
            <a:r>
              <a:rPr lang="en-US">
                <a:solidFill>
                  <a:srgbClr val="FF0000"/>
                </a:solidFill>
              </a:rPr>
              <a:t>strong prior </a:t>
            </a:r>
            <a:r>
              <a:rPr lang="en-US"/>
              <a:t>has very </a:t>
            </a:r>
            <a:r>
              <a:rPr lang="en-US">
                <a:solidFill>
                  <a:srgbClr val="00B050"/>
                </a:solidFill>
              </a:rPr>
              <a:t>low entropy</a:t>
            </a:r>
            <a:r>
              <a:rPr lang="en-US"/>
              <a:t>, such as a </a:t>
            </a:r>
            <a:r>
              <a:rPr lang="en-US">
                <a:solidFill>
                  <a:srgbClr val="00B050"/>
                </a:solidFill>
              </a:rPr>
              <a:t>Gaussian distribution with low variance. </a:t>
            </a:r>
            <a:endParaRPr/>
          </a:p>
          <a:p>
            <a:pPr indent="0" lvl="0" marL="0" rtl="0" algn="l">
              <a:lnSpc>
                <a:spcPct val="90000"/>
              </a:lnSpc>
              <a:spcBef>
                <a:spcPts val="1000"/>
              </a:spcBef>
              <a:spcAft>
                <a:spcPts val="0"/>
              </a:spcAft>
              <a:buClr>
                <a:schemeClr val="dk1"/>
              </a:buClr>
              <a:buSzPts val="2800"/>
              <a:buNone/>
            </a:pPr>
            <a:r>
              <a:rPr lang="en-US"/>
              <a:t>🡪Shows a </a:t>
            </a:r>
            <a:r>
              <a:rPr lang="en-US">
                <a:solidFill>
                  <a:srgbClr val="00B0F0"/>
                </a:solidFill>
              </a:rPr>
              <a:t>narrow range of values about which we are confident </a:t>
            </a:r>
            <a:r>
              <a:rPr lang="en-US"/>
              <a:t>before learning begins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67"/>
          <p:cNvSpPr txBox="1"/>
          <p:nvPr>
            <p:ph type="title"/>
          </p:nvPr>
        </p:nvSpPr>
        <p:spPr>
          <a:xfrm>
            <a:off x="1832499" y="178025"/>
            <a:ext cx="10515600" cy="88203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Infinitely Strong Prior</a:t>
            </a:r>
            <a:endParaRPr/>
          </a:p>
        </p:txBody>
      </p:sp>
      <p:sp>
        <p:nvSpPr>
          <p:cNvPr id="554" name="Google Shape;554;p67"/>
          <p:cNvSpPr txBox="1"/>
          <p:nvPr>
            <p:ph idx="1" type="body"/>
          </p:nvPr>
        </p:nvSpPr>
        <p:spPr>
          <a:xfrm>
            <a:off x="523783" y="1038687"/>
            <a:ext cx="10830017" cy="544201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An </a:t>
            </a:r>
            <a:r>
              <a:rPr lang="en-US">
                <a:solidFill>
                  <a:srgbClr val="00B050"/>
                </a:solidFill>
              </a:rPr>
              <a:t>infinitely strong prior </a:t>
            </a:r>
            <a:r>
              <a:rPr lang="en-US"/>
              <a:t>places </a:t>
            </a:r>
            <a:r>
              <a:rPr lang="en-US">
                <a:solidFill>
                  <a:srgbClr val="00B050"/>
                </a:solidFill>
              </a:rPr>
              <a:t>zero probability on some </a:t>
            </a:r>
            <a:r>
              <a:rPr lang="en-US"/>
              <a:t>parameters and says that these </a:t>
            </a:r>
            <a:r>
              <a:rPr lang="en-US">
                <a:solidFill>
                  <a:srgbClr val="00B050"/>
                </a:solidFill>
              </a:rPr>
              <a:t>parameter values are completely forbidden</a:t>
            </a:r>
            <a:endParaRPr/>
          </a:p>
          <a:p>
            <a:pPr indent="-228600" lvl="0" marL="228600" rtl="0" algn="l">
              <a:lnSpc>
                <a:spcPct val="90000"/>
              </a:lnSpc>
              <a:spcBef>
                <a:spcPts val="1000"/>
              </a:spcBef>
              <a:spcAft>
                <a:spcPts val="0"/>
              </a:spcAft>
              <a:buClr>
                <a:schemeClr val="dk1"/>
              </a:buClr>
              <a:buSzPts val="2800"/>
              <a:buChar char="•"/>
            </a:pPr>
            <a:r>
              <a:rPr lang="en-US"/>
              <a:t>Implementing a </a:t>
            </a:r>
            <a:r>
              <a:rPr lang="en-US">
                <a:solidFill>
                  <a:srgbClr val="FF0000"/>
                </a:solidFill>
              </a:rPr>
              <a:t>convolutional net as a fully connected </a:t>
            </a:r>
            <a:r>
              <a:rPr lang="en-US"/>
              <a:t>net with an </a:t>
            </a:r>
            <a:r>
              <a:rPr lang="en-US">
                <a:solidFill>
                  <a:srgbClr val="FF0000"/>
                </a:solidFill>
              </a:rPr>
              <a:t>infinitely strong prior </a:t>
            </a:r>
            <a:r>
              <a:rPr lang="en-US"/>
              <a:t>is computationally wasteful.</a:t>
            </a:r>
            <a:endParaRPr/>
          </a:p>
          <a:p>
            <a:pPr indent="-228600" lvl="0" marL="228600" rtl="0" algn="l">
              <a:lnSpc>
                <a:spcPct val="90000"/>
              </a:lnSpc>
              <a:spcBef>
                <a:spcPts val="1000"/>
              </a:spcBef>
              <a:spcAft>
                <a:spcPts val="0"/>
              </a:spcAft>
              <a:buClr>
                <a:schemeClr val="dk1"/>
              </a:buClr>
              <a:buSzPts val="2800"/>
              <a:buChar char="•"/>
            </a:pPr>
            <a:r>
              <a:rPr lang="en-US"/>
              <a:t>But </a:t>
            </a:r>
            <a:r>
              <a:rPr lang="en-US">
                <a:solidFill>
                  <a:srgbClr val="FF0000"/>
                </a:solidFill>
              </a:rPr>
              <a:t>convolutional net as a fully connected </a:t>
            </a:r>
            <a:r>
              <a:rPr lang="en-US"/>
              <a:t>net with an </a:t>
            </a:r>
            <a:r>
              <a:rPr lang="en-US">
                <a:solidFill>
                  <a:srgbClr val="FF0000"/>
                </a:solidFill>
              </a:rPr>
              <a:t>infinitely strong prior </a:t>
            </a:r>
            <a:r>
              <a:rPr lang="en-US"/>
              <a:t>can give insights into how </a:t>
            </a:r>
            <a:r>
              <a:rPr lang="en-US">
                <a:solidFill>
                  <a:srgbClr val="FF0000"/>
                </a:solidFill>
              </a:rPr>
              <a:t>convolutional nets work</a:t>
            </a:r>
            <a:r>
              <a:rPr lang="en-US"/>
              <a:t>.</a:t>
            </a:r>
            <a:endParaRPr/>
          </a:p>
          <a:p>
            <a:pPr indent="-228600" lvl="0" marL="228600" rtl="0" algn="l">
              <a:lnSpc>
                <a:spcPct val="90000"/>
              </a:lnSpc>
              <a:spcBef>
                <a:spcPts val="1000"/>
              </a:spcBef>
              <a:spcAft>
                <a:spcPts val="0"/>
              </a:spcAft>
              <a:buClr>
                <a:schemeClr val="dk1"/>
              </a:buClr>
              <a:buSzPts val="2800"/>
              <a:buChar char="•"/>
            </a:pPr>
            <a:r>
              <a:rPr lang="en-US"/>
              <a:t>Convolution and pooling can cause </a:t>
            </a:r>
            <a:r>
              <a:rPr lang="en-US">
                <a:solidFill>
                  <a:srgbClr val="FF0000"/>
                </a:solidFill>
              </a:rPr>
              <a:t>underfitting</a:t>
            </a:r>
            <a:endParaRPr/>
          </a:p>
          <a:p>
            <a:pPr indent="-228600" lvl="0" marL="228600" rtl="0" algn="l">
              <a:lnSpc>
                <a:spcPct val="90000"/>
              </a:lnSpc>
              <a:spcBef>
                <a:spcPts val="1000"/>
              </a:spcBef>
              <a:spcAft>
                <a:spcPts val="0"/>
              </a:spcAft>
              <a:buClr>
                <a:srgbClr val="FF0000"/>
              </a:buClr>
              <a:buSzPts val="2800"/>
              <a:buChar char="•"/>
            </a:pPr>
            <a:r>
              <a:rPr lang="en-US">
                <a:solidFill>
                  <a:srgbClr val="FF0000"/>
                </a:solidFill>
              </a:rPr>
              <a:t>convolution and pooling </a:t>
            </a:r>
            <a:r>
              <a:rPr lang="en-US"/>
              <a:t>are only useful when the assumptions made by the prior are reasonably </a:t>
            </a:r>
            <a:r>
              <a:rPr lang="en-US">
                <a:solidFill>
                  <a:srgbClr val="FF0000"/>
                </a:solidFill>
              </a:rPr>
              <a:t>accurate</a:t>
            </a:r>
            <a:endParaRPr/>
          </a:p>
          <a:p>
            <a:pPr indent="-228600" lvl="0" marL="228600" rtl="0" algn="l">
              <a:lnSpc>
                <a:spcPct val="90000"/>
              </a:lnSpc>
              <a:spcBef>
                <a:spcPts val="1000"/>
              </a:spcBef>
              <a:spcAft>
                <a:spcPts val="0"/>
              </a:spcAft>
              <a:buClr>
                <a:schemeClr val="dk1"/>
              </a:buClr>
              <a:buSzPts val="2800"/>
              <a:buChar char="•"/>
            </a:pPr>
            <a:r>
              <a:rPr lang="en-US"/>
              <a:t>Must </a:t>
            </a:r>
            <a:r>
              <a:rPr lang="en-US">
                <a:solidFill>
                  <a:srgbClr val="FF0000"/>
                </a:solidFill>
              </a:rPr>
              <a:t>discover the concept of topology via learning</a:t>
            </a:r>
            <a:r>
              <a:rPr lang="en-US"/>
              <a:t> </a:t>
            </a:r>
            <a:endParaRPr>
              <a:solidFill>
                <a:srgbClr val="FF0000"/>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68"/>
          <p:cNvSpPr txBox="1"/>
          <p:nvPr>
            <p:ph type="title"/>
          </p:nvPr>
        </p:nvSpPr>
        <p:spPr>
          <a:xfrm>
            <a:off x="1793060" y="57630"/>
            <a:ext cx="7067719" cy="119663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Structured Outputs</a:t>
            </a:r>
            <a:endParaRPr/>
          </a:p>
        </p:txBody>
      </p:sp>
      <p:sp>
        <p:nvSpPr>
          <p:cNvPr id="560" name="Google Shape;560;p68"/>
          <p:cNvSpPr txBox="1"/>
          <p:nvPr>
            <p:ph idx="1" type="body"/>
          </p:nvPr>
        </p:nvSpPr>
        <p:spPr>
          <a:xfrm>
            <a:off x="356049" y="1577947"/>
            <a:ext cx="11652531" cy="459901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Convolutional networks can be used to </a:t>
            </a:r>
            <a:r>
              <a:rPr lang="en-US">
                <a:solidFill>
                  <a:srgbClr val="FF0000"/>
                </a:solidFill>
              </a:rPr>
              <a:t>output a high-dimensional</a:t>
            </a:r>
            <a:r>
              <a:rPr lang="en-US"/>
              <a:t>, </a:t>
            </a:r>
            <a:r>
              <a:rPr lang="en-US">
                <a:solidFill>
                  <a:srgbClr val="FF0000"/>
                </a:solidFill>
              </a:rPr>
              <a:t>structured</a:t>
            </a:r>
            <a:endParaRPr/>
          </a:p>
          <a:p>
            <a:pPr indent="0" lvl="0" marL="0" rtl="0" algn="l">
              <a:lnSpc>
                <a:spcPct val="90000"/>
              </a:lnSpc>
              <a:spcBef>
                <a:spcPts val="1000"/>
              </a:spcBef>
              <a:spcAft>
                <a:spcPts val="0"/>
              </a:spcAft>
              <a:buClr>
                <a:srgbClr val="FF0000"/>
              </a:buClr>
              <a:buSzPts val="2800"/>
              <a:buNone/>
            </a:pPr>
            <a:r>
              <a:rPr lang="en-US">
                <a:solidFill>
                  <a:srgbClr val="FF0000"/>
                </a:solidFill>
              </a:rPr>
              <a:t>object</a:t>
            </a:r>
            <a:r>
              <a:rPr lang="en-US"/>
              <a:t>, rather than just predicting a class label for a classification task or a real</a:t>
            </a:r>
            <a:endParaRPr/>
          </a:p>
          <a:p>
            <a:pPr indent="0" lvl="0" marL="0" rtl="0" algn="l">
              <a:lnSpc>
                <a:spcPct val="90000"/>
              </a:lnSpc>
              <a:spcBef>
                <a:spcPts val="1000"/>
              </a:spcBef>
              <a:spcAft>
                <a:spcPts val="0"/>
              </a:spcAft>
              <a:buClr>
                <a:schemeClr val="dk1"/>
              </a:buClr>
              <a:buSzPts val="2800"/>
              <a:buNone/>
            </a:pPr>
            <a:r>
              <a:rPr lang="en-US"/>
              <a:t>value for a regression task</a:t>
            </a:r>
            <a:endParaRPr/>
          </a:p>
          <a:p>
            <a:pPr indent="-228600" lvl="0" marL="228600" rtl="0" algn="l">
              <a:lnSpc>
                <a:spcPct val="90000"/>
              </a:lnSpc>
              <a:spcBef>
                <a:spcPts val="1000"/>
              </a:spcBef>
              <a:spcAft>
                <a:spcPts val="0"/>
              </a:spcAft>
              <a:buClr>
                <a:srgbClr val="00B0F0"/>
              </a:buClr>
              <a:buSzPts val="2800"/>
              <a:buChar char="•"/>
            </a:pPr>
            <a:r>
              <a:rPr lang="en-US">
                <a:solidFill>
                  <a:srgbClr val="00B0F0"/>
                </a:solidFill>
              </a:rPr>
              <a:t>Object is a tensor</a:t>
            </a:r>
            <a:r>
              <a:rPr lang="en-US"/>
              <a:t>, emitted by a standard convolutional layer</a:t>
            </a:r>
            <a:endParaRPr/>
          </a:p>
          <a:p>
            <a:pPr indent="-228600" lvl="0" marL="228600" rtl="0" algn="l">
              <a:lnSpc>
                <a:spcPct val="90000"/>
              </a:lnSpc>
              <a:spcBef>
                <a:spcPts val="1000"/>
              </a:spcBef>
              <a:spcAft>
                <a:spcPts val="0"/>
              </a:spcAft>
              <a:buClr>
                <a:srgbClr val="FF0000"/>
              </a:buClr>
              <a:buSzPts val="2800"/>
              <a:buChar char="•"/>
            </a:pPr>
            <a:r>
              <a:rPr lang="en-US">
                <a:solidFill>
                  <a:srgbClr val="FF0000"/>
                </a:solidFill>
              </a:rPr>
              <a:t>Example,</a:t>
            </a:r>
            <a:r>
              <a:rPr lang="en-US"/>
              <a:t> the model might emit a tensor </a:t>
            </a:r>
            <a:r>
              <a:rPr b="1" lang="en-US"/>
              <a:t>S</a:t>
            </a:r>
            <a:r>
              <a:rPr lang="en-US"/>
              <a:t>, where </a:t>
            </a:r>
            <a:r>
              <a:rPr i="1" lang="en-US"/>
              <a:t>Si,j,k </a:t>
            </a:r>
            <a:r>
              <a:rPr lang="en-US"/>
              <a:t>is the probability that pixel (</a:t>
            </a:r>
            <a:r>
              <a:rPr i="1" lang="en-US"/>
              <a:t>j, k </a:t>
            </a:r>
            <a:r>
              <a:rPr lang="en-US"/>
              <a:t>) of the input to the network belongs to class </a:t>
            </a:r>
            <a:r>
              <a:rPr i="1" lang="en-US"/>
              <a:t>i</a:t>
            </a:r>
            <a:r>
              <a:rPr lang="en-US"/>
              <a:t>. </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69"/>
          <p:cNvSpPr txBox="1"/>
          <p:nvPr>
            <p:ph type="title"/>
          </p:nvPr>
        </p:nvSpPr>
        <p:spPr>
          <a:xfrm>
            <a:off x="1592802"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Structured Outputs</a:t>
            </a:r>
            <a:endParaRPr/>
          </a:p>
        </p:txBody>
      </p:sp>
      <p:pic>
        <p:nvPicPr>
          <p:cNvPr id="566" name="Google Shape;566;p69"/>
          <p:cNvPicPr preferRelativeResize="0"/>
          <p:nvPr>
            <p:ph idx="1" type="body"/>
          </p:nvPr>
        </p:nvPicPr>
        <p:blipFill rotWithShape="1">
          <a:blip r:embed="rId3">
            <a:alphaModFix/>
          </a:blip>
          <a:srcRect b="0" l="0" r="0" t="0"/>
          <a:stretch/>
        </p:blipFill>
        <p:spPr>
          <a:xfrm>
            <a:off x="115278" y="3533931"/>
            <a:ext cx="3866517" cy="2689417"/>
          </a:xfrm>
          <a:prstGeom prst="rect">
            <a:avLst/>
          </a:prstGeom>
          <a:noFill/>
          <a:ln>
            <a:noFill/>
          </a:ln>
        </p:spPr>
      </p:pic>
      <p:sp>
        <p:nvSpPr>
          <p:cNvPr id="567" name="Google Shape;567;p69"/>
          <p:cNvSpPr/>
          <p:nvPr/>
        </p:nvSpPr>
        <p:spPr>
          <a:xfrm>
            <a:off x="3867993" y="1117885"/>
            <a:ext cx="8324007" cy="48320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dk1"/>
                </a:solidFill>
                <a:latin typeface="Calibri"/>
                <a:ea typeface="Calibri"/>
                <a:cs typeface="Calibri"/>
                <a:sym typeface="Calibri"/>
              </a:rPr>
              <a:t>🡪Input is an </a:t>
            </a:r>
            <a:r>
              <a:rPr lang="en-US" sz="2200">
                <a:solidFill>
                  <a:srgbClr val="00B0F0"/>
                </a:solidFill>
                <a:latin typeface="Calibri"/>
                <a:ea typeface="Calibri"/>
                <a:cs typeface="Calibri"/>
                <a:sym typeface="Calibri"/>
              </a:rPr>
              <a:t>image tensor </a:t>
            </a:r>
            <a:r>
              <a:rPr b="1" lang="en-US" sz="2200">
                <a:solidFill>
                  <a:srgbClr val="00B0F0"/>
                </a:solidFill>
                <a:latin typeface="Calibri"/>
                <a:ea typeface="Calibri"/>
                <a:cs typeface="Calibri"/>
                <a:sym typeface="Calibri"/>
              </a:rPr>
              <a:t>X</a:t>
            </a:r>
            <a:r>
              <a:rPr lang="en-US" sz="2200">
                <a:solidFill>
                  <a:schemeClr val="dk1"/>
                </a:solidFill>
                <a:latin typeface="Calibri"/>
                <a:ea typeface="Calibri"/>
                <a:cs typeface="Calibri"/>
                <a:sym typeface="Calibri"/>
              </a:rPr>
              <a:t>, with axes corresponding to image rows, image columns, and channels (red, green, blue). </a:t>
            </a:r>
            <a:endParaRPr/>
          </a:p>
          <a:p>
            <a:pPr indent="0" lvl="0" marL="0" marR="0" rtl="0" algn="l">
              <a:spcBef>
                <a:spcPts val="0"/>
              </a:spcBef>
              <a:spcAft>
                <a:spcPts val="0"/>
              </a:spcAft>
              <a:buNone/>
            </a:pPr>
            <a:r>
              <a:rPr lang="en-US" sz="2200">
                <a:solidFill>
                  <a:schemeClr val="dk1"/>
                </a:solidFill>
                <a:latin typeface="Calibri"/>
                <a:ea typeface="Calibri"/>
                <a:cs typeface="Calibri"/>
                <a:sym typeface="Calibri"/>
              </a:rPr>
              <a:t>🡪The goal is to output a tensor of labels </a:t>
            </a:r>
            <a:r>
              <a:rPr i="1" lang="en-US" sz="2200">
                <a:solidFill>
                  <a:schemeClr val="dk1"/>
                </a:solidFill>
                <a:latin typeface="Calibri"/>
                <a:ea typeface="Calibri"/>
                <a:cs typeface="Calibri"/>
                <a:sym typeface="Calibri"/>
              </a:rPr>
              <a:t>Y</a:t>
            </a:r>
            <a:r>
              <a:rPr lang="en-US" sz="2200">
                <a:solidFill>
                  <a:schemeClr val="dk1"/>
                </a:solidFill>
                <a:latin typeface="Calibri"/>
                <a:ea typeface="Calibri"/>
                <a:cs typeface="Calibri"/>
                <a:sym typeface="Calibri"/>
              </a:rPr>
              <a:t>ˆ, </a:t>
            </a:r>
            <a:endParaRPr/>
          </a:p>
          <a:p>
            <a:pPr indent="0" lvl="0" marL="0" marR="0" rtl="0" algn="l">
              <a:spcBef>
                <a:spcPts val="0"/>
              </a:spcBef>
              <a:spcAft>
                <a:spcPts val="0"/>
              </a:spcAft>
              <a:buNone/>
            </a:pPr>
            <a:r>
              <a:rPr lang="en-US" sz="2200">
                <a:solidFill>
                  <a:schemeClr val="dk1"/>
                </a:solidFill>
                <a:latin typeface="Calibri"/>
                <a:ea typeface="Calibri"/>
                <a:cs typeface="Calibri"/>
                <a:sym typeface="Calibri"/>
              </a:rPr>
              <a:t>🡪This tensor has axes corresponding to image rows, image columns, and the different classes. </a:t>
            </a:r>
            <a:endParaRPr/>
          </a:p>
          <a:p>
            <a:pPr indent="0" lvl="0" marL="0" marR="0" rtl="0" algn="l">
              <a:spcBef>
                <a:spcPts val="0"/>
              </a:spcBef>
              <a:spcAft>
                <a:spcPts val="0"/>
              </a:spcAft>
              <a:buNone/>
            </a:pPr>
            <a:r>
              <a:rPr lang="en-US" sz="2200">
                <a:solidFill>
                  <a:schemeClr val="dk1"/>
                </a:solidFill>
                <a:latin typeface="Calibri"/>
                <a:ea typeface="Calibri"/>
                <a:cs typeface="Calibri"/>
                <a:sym typeface="Calibri"/>
              </a:rPr>
              <a:t>🡪Rather than outputting </a:t>
            </a:r>
            <a:r>
              <a:rPr i="1" lang="en-US" sz="2200">
                <a:solidFill>
                  <a:schemeClr val="dk1"/>
                </a:solidFill>
                <a:latin typeface="Calibri"/>
                <a:ea typeface="Calibri"/>
                <a:cs typeface="Calibri"/>
                <a:sym typeface="Calibri"/>
              </a:rPr>
              <a:t>Y</a:t>
            </a:r>
            <a:r>
              <a:rPr lang="en-US" sz="2200">
                <a:solidFill>
                  <a:schemeClr val="dk1"/>
                </a:solidFill>
                <a:latin typeface="Calibri"/>
                <a:ea typeface="Calibri"/>
                <a:cs typeface="Calibri"/>
                <a:sym typeface="Calibri"/>
              </a:rPr>
              <a:t>ˆ in a single shot, the recurrent network iteratively </a:t>
            </a:r>
            <a:r>
              <a:rPr lang="en-US" sz="2200">
                <a:solidFill>
                  <a:srgbClr val="00B0F0"/>
                </a:solidFill>
                <a:latin typeface="Calibri"/>
                <a:ea typeface="Calibri"/>
                <a:cs typeface="Calibri"/>
                <a:sym typeface="Calibri"/>
              </a:rPr>
              <a:t>refines its estimate </a:t>
            </a:r>
            <a:r>
              <a:rPr i="1" lang="en-US" sz="2200">
                <a:solidFill>
                  <a:srgbClr val="00B0F0"/>
                </a:solidFill>
                <a:latin typeface="Calibri"/>
                <a:ea typeface="Calibri"/>
                <a:cs typeface="Calibri"/>
                <a:sym typeface="Calibri"/>
              </a:rPr>
              <a:t>Y</a:t>
            </a:r>
            <a:r>
              <a:rPr lang="en-US" sz="2200">
                <a:solidFill>
                  <a:schemeClr val="dk1"/>
                </a:solidFill>
                <a:latin typeface="Calibri"/>
                <a:ea typeface="Calibri"/>
                <a:cs typeface="Calibri"/>
                <a:sym typeface="Calibri"/>
              </a:rPr>
              <a:t>ˆ by using a </a:t>
            </a:r>
            <a:r>
              <a:rPr lang="en-US" sz="2200">
                <a:solidFill>
                  <a:srgbClr val="00B0F0"/>
                </a:solidFill>
                <a:latin typeface="Calibri"/>
                <a:ea typeface="Calibri"/>
                <a:cs typeface="Calibri"/>
                <a:sym typeface="Calibri"/>
              </a:rPr>
              <a:t>previous estimate of </a:t>
            </a:r>
            <a:r>
              <a:rPr i="1" lang="en-US" sz="2200">
                <a:solidFill>
                  <a:srgbClr val="00B0F0"/>
                </a:solidFill>
                <a:latin typeface="Calibri"/>
                <a:ea typeface="Calibri"/>
                <a:cs typeface="Calibri"/>
                <a:sym typeface="Calibri"/>
              </a:rPr>
              <a:t>Y</a:t>
            </a:r>
            <a:r>
              <a:rPr lang="en-US" sz="2200">
                <a:solidFill>
                  <a:srgbClr val="00B0F0"/>
                </a:solidFill>
                <a:latin typeface="Calibri"/>
                <a:ea typeface="Calibri"/>
                <a:cs typeface="Calibri"/>
                <a:sym typeface="Calibri"/>
              </a:rPr>
              <a:t>ˆ</a:t>
            </a:r>
            <a:r>
              <a:rPr lang="en-US" sz="2200">
                <a:solidFill>
                  <a:schemeClr val="dk1"/>
                </a:solidFill>
                <a:latin typeface="Calibri"/>
                <a:ea typeface="Calibri"/>
                <a:cs typeface="Calibri"/>
                <a:sym typeface="Calibri"/>
              </a:rPr>
              <a:t> as input for creating a new estimate</a:t>
            </a:r>
            <a:endParaRPr/>
          </a:p>
          <a:p>
            <a:pPr indent="0" lvl="0" marL="0" marR="0" rtl="0" algn="l">
              <a:spcBef>
                <a:spcPts val="0"/>
              </a:spcBef>
              <a:spcAft>
                <a:spcPts val="0"/>
              </a:spcAft>
              <a:buNone/>
            </a:pPr>
            <a:r>
              <a:rPr lang="en-US" sz="2200">
                <a:solidFill>
                  <a:schemeClr val="dk1"/>
                </a:solidFill>
                <a:latin typeface="Calibri"/>
                <a:ea typeface="Calibri"/>
                <a:cs typeface="Calibri"/>
                <a:sym typeface="Calibri"/>
              </a:rPr>
              <a:t>🡪The tensor of </a:t>
            </a:r>
            <a:r>
              <a:rPr lang="en-US" sz="2200">
                <a:solidFill>
                  <a:srgbClr val="00B0F0"/>
                </a:solidFill>
                <a:latin typeface="Calibri"/>
                <a:ea typeface="Calibri"/>
                <a:cs typeface="Calibri"/>
                <a:sym typeface="Calibri"/>
              </a:rPr>
              <a:t>convolution kernels </a:t>
            </a:r>
            <a:r>
              <a:rPr b="1" lang="en-US" sz="2200">
                <a:solidFill>
                  <a:srgbClr val="00B0F0"/>
                </a:solidFill>
                <a:latin typeface="Calibri"/>
                <a:ea typeface="Calibri"/>
                <a:cs typeface="Calibri"/>
                <a:sym typeface="Calibri"/>
              </a:rPr>
              <a:t>U </a:t>
            </a:r>
            <a:r>
              <a:rPr lang="en-US" sz="2200">
                <a:solidFill>
                  <a:schemeClr val="dk1"/>
                </a:solidFill>
                <a:latin typeface="Calibri"/>
                <a:ea typeface="Calibri"/>
                <a:cs typeface="Calibri"/>
                <a:sym typeface="Calibri"/>
              </a:rPr>
              <a:t>is used on each step to compute the </a:t>
            </a:r>
            <a:r>
              <a:rPr lang="en-US" sz="2200">
                <a:solidFill>
                  <a:srgbClr val="00B0F0"/>
                </a:solidFill>
                <a:latin typeface="Calibri"/>
                <a:ea typeface="Calibri"/>
                <a:cs typeface="Calibri"/>
                <a:sym typeface="Calibri"/>
              </a:rPr>
              <a:t>hidden representation </a:t>
            </a:r>
            <a:r>
              <a:rPr lang="en-US" sz="2200">
                <a:solidFill>
                  <a:schemeClr val="dk1"/>
                </a:solidFill>
                <a:latin typeface="Calibri"/>
                <a:ea typeface="Calibri"/>
                <a:cs typeface="Calibri"/>
                <a:sym typeface="Calibri"/>
              </a:rPr>
              <a:t>given the input image. </a:t>
            </a:r>
            <a:endParaRPr/>
          </a:p>
          <a:p>
            <a:pPr indent="0" lvl="0" marL="0" marR="0" rtl="0" algn="l">
              <a:spcBef>
                <a:spcPts val="0"/>
              </a:spcBef>
              <a:spcAft>
                <a:spcPts val="0"/>
              </a:spcAft>
              <a:buNone/>
            </a:pPr>
            <a:r>
              <a:rPr lang="en-US" sz="2200">
                <a:solidFill>
                  <a:schemeClr val="dk1"/>
                </a:solidFill>
                <a:latin typeface="Calibri"/>
                <a:ea typeface="Calibri"/>
                <a:cs typeface="Calibri"/>
                <a:sym typeface="Calibri"/>
              </a:rPr>
              <a:t>🡪The kernel tensor </a:t>
            </a:r>
            <a:r>
              <a:rPr b="1" lang="en-US" sz="2200">
                <a:solidFill>
                  <a:schemeClr val="dk1"/>
                </a:solidFill>
                <a:latin typeface="Calibri"/>
                <a:ea typeface="Calibri"/>
                <a:cs typeface="Calibri"/>
                <a:sym typeface="Calibri"/>
              </a:rPr>
              <a:t>V </a:t>
            </a:r>
            <a:r>
              <a:rPr lang="en-US" sz="2200">
                <a:solidFill>
                  <a:schemeClr val="dk1"/>
                </a:solidFill>
                <a:latin typeface="Calibri"/>
                <a:ea typeface="Calibri"/>
                <a:cs typeface="Calibri"/>
                <a:sym typeface="Calibri"/>
              </a:rPr>
              <a:t>is used to produce an estimate of the labels </a:t>
            </a:r>
            <a:r>
              <a:rPr lang="en-US" sz="2200">
                <a:solidFill>
                  <a:srgbClr val="00B0F0"/>
                </a:solidFill>
                <a:latin typeface="Calibri"/>
                <a:ea typeface="Calibri"/>
                <a:cs typeface="Calibri"/>
                <a:sym typeface="Calibri"/>
              </a:rPr>
              <a:t>given the hidden values</a:t>
            </a:r>
            <a:r>
              <a:rPr lang="en-US" sz="2200">
                <a:solidFill>
                  <a:schemeClr val="dk1"/>
                </a:solidFill>
                <a:latin typeface="Calibri"/>
                <a:ea typeface="Calibri"/>
                <a:cs typeface="Calibri"/>
                <a:sym typeface="Calibri"/>
              </a:rPr>
              <a:t>.</a:t>
            </a:r>
            <a:endParaRPr/>
          </a:p>
          <a:p>
            <a:pPr indent="0" lvl="0" marL="0" marR="0" rtl="0" algn="l">
              <a:spcBef>
                <a:spcPts val="0"/>
              </a:spcBef>
              <a:spcAft>
                <a:spcPts val="0"/>
              </a:spcAft>
              <a:buNone/>
            </a:pPr>
            <a:r>
              <a:rPr lang="en-US" sz="2200">
                <a:solidFill>
                  <a:schemeClr val="dk1"/>
                </a:solidFill>
                <a:latin typeface="Calibri"/>
                <a:ea typeface="Calibri"/>
                <a:cs typeface="Calibri"/>
                <a:sym typeface="Calibri"/>
              </a:rPr>
              <a:t>🡪On all but the first step, the </a:t>
            </a:r>
            <a:r>
              <a:rPr lang="en-US" sz="2200">
                <a:solidFill>
                  <a:srgbClr val="00B0F0"/>
                </a:solidFill>
                <a:latin typeface="Calibri"/>
                <a:ea typeface="Calibri"/>
                <a:cs typeface="Calibri"/>
                <a:sym typeface="Calibri"/>
              </a:rPr>
              <a:t>kernels </a:t>
            </a:r>
            <a:r>
              <a:rPr b="1" lang="en-US" sz="2200">
                <a:solidFill>
                  <a:srgbClr val="00B0F0"/>
                </a:solidFill>
                <a:latin typeface="Calibri"/>
                <a:ea typeface="Calibri"/>
                <a:cs typeface="Calibri"/>
                <a:sym typeface="Calibri"/>
              </a:rPr>
              <a:t>W </a:t>
            </a:r>
            <a:r>
              <a:rPr lang="en-US" sz="2200">
                <a:solidFill>
                  <a:schemeClr val="dk1"/>
                </a:solidFill>
                <a:latin typeface="Calibri"/>
                <a:ea typeface="Calibri"/>
                <a:cs typeface="Calibri"/>
                <a:sym typeface="Calibri"/>
              </a:rPr>
              <a:t>are </a:t>
            </a:r>
            <a:r>
              <a:rPr lang="en-US" sz="2200">
                <a:solidFill>
                  <a:srgbClr val="00B0F0"/>
                </a:solidFill>
                <a:latin typeface="Calibri"/>
                <a:ea typeface="Calibri"/>
                <a:cs typeface="Calibri"/>
                <a:sym typeface="Calibri"/>
              </a:rPr>
              <a:t>convolved over ˆ </a:t>
            </a:r>
            <a:r>
              <a:rPr i="1" lang="en-US" sz="2200">
                <a:solidFill>
                  <a:srgbClr val="00B0F0"/>
                </a:solidFill>
                <a:latin typeface="Calibri"/>
                <a:ea typeface="Calibri"/>
                <a:cs typeface="Calibri"/>
                <a:sym typeface="Calibri"/>
              </a:rPr>
              <a:t>Y </a:t>
            </a:r>
            <a:r>
              <a:rPr lang="en-US" sz="2200">
                <a:solidFill>
                  <a:schemeClr val="dk1"/>
                </a:solidFill>
                <a:latin typeface="Calibri"/>
                <a:ea typeface="Calibri"/>
                <a:cs typeface="Calibri"/>
                <a:sym typeface="Calibri"/>
              </a:rPr>
              <a:t>to provide input to the hidden layer</a:t>
            </a:r>
            <a:endParaRPr/>
          </a:p>
        </p:txBody>
      </p:sp>
      <p:sp>
        <p:nvSpPr>
          <p:cNvPr id="568" name="Google Shape;568;p69"/>
          <p:cNvSpPr txBox="1"/>
          <p:nvPr/>
        </p:nvSpPr>
        <p:spPr>
          <a:xfrm>
            <a:off x="-38470" y="6137657"/>
            <a:ext cx="484905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Figure 9.17: An example of a recurrent convolutional network for pixel labeling </a:t>
            </a:r>
            <a:endParaRPr sz="1800">
              <a:solidFill>
                <a:schemeClr val="dk1"/>
              </a:solidFill>
              <a:latin typeface="Calibri"/>
              <a:ea typeface="Calibri"/>
              <a:cs typeface="Calibri"/>
              <a:sym typeface="Calibri"/>
            </a:endParaRPr>
          </a:p>
        </p:txBody>
      </p:sp>
      <p:sp>
        <p:nvSpPr>
          <p:cNvPr id="569" name="Google Shape;569;p69"/>
          <p:cNvSpPr/>
          <p:nvPr/>
        </p:nvSpPr>
        <p:spPr>
          <a:xfrm>
            <a:off x="207696" y="1502677"/>
            <a:ext cx="3530824"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0000"/>
                </a:solidFill>
                <a:latin typeface="Calibri"/>
                <a:ea typeface="Calibri"/>
                <a:cs typeface="Calibri"/>
                <a:sym typeface="Calibri"/>
              </a:rPr>
              <a:t>Strategy for pixel-wise labeling of images is to produce an initial guess of the image labels, then refine this initial guess using interactions between neighboring pixels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7"/>
          <p:cNvSpPr txBox="1"/>
          <p:nvPr>
            <p:ph type="title"/>
          </p:nvPr>
        </p:nvSpPr>
        <p:spPr>
          <a:xfrm>
            <a:off x="2197661" y="7381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Tensors</a:t>
            </a:r>
            <a:endParaRPr/>
          </a:p>
        </p:txBody>
      </p:sp>
      <p:sp>
        <p:nvSpPr>
          <p:cNvPr id="137" name="Google Shape;137;p7"/>
          <p:cNvSpPr txBox="1"/>
          <p:nvPr>
            <p:ph idx="1" type="body"/>
          </p:nvPr>
        </p:nvSpPr>
        <p:spPr>
          <a:xfrm>
            <a:off x="822016" y="1550496"/>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In machine learning applications</a:t>
            </a:r>
            <a:endParaRPr/>
          </a:p>
          <a:p>
            <a:pPr indent="0" lvl="0" marL="0" rtl="0" algn="l">
              <a:lnSpc>
                <a:spcPct val="90000"/>
              </a:lnSpc>
              <a:spcBef>
                <a:spcPts val="1000"/>
              </a:spcBef>
              <a:spcAft>
                <a:spcPts val="0"/>
              </a:spcAft>
              <a:buClr>
                <a:schemeClr val="dk1"/>
              </a:buClr>
              <a:buSzPts val="2800"/>
              <a:buNone/>
            </a:pPr>
            <a:r>
              <a:rPr lang="en-US"/>
              <a:t>🡪Input is a multidimensional array of data </a:t>
            </a:r>
            <a:endParaRPr/>
          </a:p>
          <a:p>
            <a:pPr indent="0" lvl="0" marL="0" rtl="0" algn="l">
              <a:lnSpc>
                <a:spcPct val="90000"/>
              </a:lnSpc>
              <a:spcBef>
                <a:spcPts val="1000"/>
              </a:spcBef>
              <a:spcAft>
                <a:spcPts val="0"/>
              </a:spcAft>
              <a:buClr>
                <a:schemeClr val="dk1"/>
              </a:buClr>
              <a:buSzPts val="2800"/>
              <a:buNone/>
            </a:pPr>
            <a:r>
              <a:rPr lang="en-US"/>
              <a:t>🡪kernel is a multidimensional array of parameters</a:t>
            </a:r>
            <a:endParaRPr/>
          </a:p>
          <a:p>
            <a:pPr indent="-228600" lvl="0" marL="228600" rtl="0" algn="l">
              <a:lnSpc>
                <a:spcPct val="90000"/>
              </a:lnSpc>
              <a:spcBef>
                <a:spcPts val="1000"/>
              </a:spcBef>
              <a:spcAft>
                <a:spcPts val="0"/>
              </a:spcAft>
              <a:buClr>
                <a:schemeClr val="dk1"/>
              </a:buClr>
              <a:buSzPts val="2800"/>
              <a:buChar char="•"/>
            </a:pPr>
            <a:r>
              <a:rPr lang="en-US"/>
              <a:t>These multidimensional arrays are </a:t>
            </a:r>
            <a:r>
              <a:rPr lang="en-US">
                <a:solidFill>
                  <a:srgbClr val="FF0000"/>
                </a:solidFill>
              </a:rPr>
              <a:t>tensors</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70"/>
          <p:cNvSpPr txBox="1"/>
          <p:nvPr>
            <p:ph type="title"/>
          </p:nvPr>
        </p:nvSpPr>
        <p:spPr>
          <a:xfrm>
            <a:off x="2354781" y="-89012"/>
            <a:ext cx="9379343" cy="122998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Data types</a:t>
            </a:r>
            <a:endParaRPr/>
          </a:p>
        </p:txBody>
      </p:sp>
      <p:sp>
        <p:nvSpPr>
          <p:cNvPr id="575" name="Google Shape;575;p70"/>
          <p:cNvSpPr txBox="1"/>
          <p:nvPr>
            <p:ph idx="1" type="body"/>
          </p:nvPr>
        </p:nvSpPr>
        <p:spPr>
          <a:xfrm>
            <a:off x="382525" y="995320"/>
            <a:ext cx="11629748" cy="558624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Data in CNN consists of several channels</a:t>
            </a:r>
            <a:endParaRPr/>
          </a:p>
          <a:p>
            <a:pPr indent="-228600" lvl="0" marL="228600" rtl="0" algn="l">
              <a:lnSpc>
                <a:spcPct val="90000"/>
              </a:lnSpc>
              <a:spcBef>
                <a:spcPts val="1000"/>
              </a:spcBef>
              <a:spcAft>
                <a:spcPts val="0"/>
              </a:spcAft>
              <a:buClr>
                <a:schemeClr val="dk1"/>
              </a:buClr>
              <a:buSzPts val="2800"/>
              <a:buChar char="•"/>
            </a:pPr>
            <a:r>
              <a:rPr lang="en-US"/>
              <a:t>Data types with different dimensionalities and number of channels  </a:t>
            </a:r>
            <a:endParaRPr/>
          </a:p>
        </p:txBody>
      </p:sp>
      <p:pic>
        <p:nvPicPr>
          <p:cNvPr id="576" name="Google Shape;576;p70"/>
          <p:cNvPicPr preferRelativeResize="0"/>
          <p:nvPr/>
        </p:nvPicPr>
        <p:blipFill rotWithShape="1">
          <a:blip r:embed="rId3">
            <a:alphaModFix/>
          </a:blip>
          <a:srcRect b="0" l="0" r="0" t="0"/>
          <a:stretch/>
        </p:blipFill>
        <p:spPr>
          <a:xfrm>
            <a:off x="1638002" y="2141213"/>
            <a:ext cx="8867442" cy="4502348"/>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71"/>
          <p:cNvSpPr txBox="1"/>
          <p:nvPr>
            <p:ph type="title"/>
          </p:nvPr>
        </p:nvSpPr>
        <p:spPr>
          <a:xfrm>
            <a:off x="1180763" y="235653"/>
            <a:ext cx="10220915"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Data types- Examples of different formats of data in convolutional networks.</a:t>
            </a:r>
            <a:endParaRPr/>
          </a:p>
        </p:txBody>
      </p:sp>
      <p:pic>
        <p:nvPicPr>
          <p:cNvPr id="582" name="Google Shape;582;p71"/>
          <p:cNvPicPr preferRelativeResize="0"/>
          <p:nvPr/>
        </p:nvPicPr>
        <p:blipFill rotWithShape="1">
          <a:blip r:embed="rId3">
            <a:alphaModFix/>
          </a:blip>
          <a:srcRect b="0" l="0" r="0" t="0"/>
          <a:stretch/>
        </p:blipFill>
        <p:spPr>
          <a:xfrm>
            <a:off x="1031333" y="1838536"/>
            <a:ext cx="10415251" cy="542925"/>
          </a:xfrm>
          <a:prstGeom prst="rect">
            <a:avLst/>
          </a:prstGeom>
          <a:noFill/>
          <a:ln>
            <a:noFill/>
          </a:ln>
        </p:spPr>
      </p:pic>
      <p:pic>
        <p:nvPicPr>
          <p:cNvPr id="583" name="Google Shape;583;p71"/>
          <p:cNvPicPr preferRelativeResize="0"/>
          <p:nvPr/>
        </p:nvPicPr>
        <p:blipFill rotWithShape="1">
          <a:blip r:embed="rId4">
            <a:alphaModFix/>
          </a:blip>
          <a:srcRect b="0" l="0" r="0" t="0"/>
          <a:stretch/>
        </p:blipFill>
        <p:spPr>
          <a:xfrm>
            <a:off x="1132885" y="2316724"/>
            <a:ext cx="10163596" cy="433336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7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Data types</a:t>
            </a:r>
            <a:endParaRPr/>
          </a:p>
        </p:txBody>
      </p:sp>
      <p:pic>
        <p:nvPicPr>
          <p:cNvPr id="589" name="Google Shape;589;p72"/>
          <p:cNvPicPr preferRelativeResize="0"/>
          <p:nvPr>
            <p:ph idx="1" type="body"/>
          </p:nvPr>
        </p:nvPicPr>
        <p:blipFill rotWithShape="1">
          <a:blip r:embed="rId3">
            <a:alphaModFix/>
          </a:blip>
          <a:srcRect b="0" l="0" r="0" t="0"/>
          <a:stretch/>
        </p:blipFill>
        <p:spPr>
          <a:xfrm>
            <a:off x="982929" y="1407416"/>
            <a:ext cx="10588680" cy="542925"/>
          </a:xfrm>
          <a:prstGeom prst="rect">
            <a:avLst/>
          </a:prstGeom>
          <a:noFill/>
          <a:ln>
            <a:noFill/>
          </a:ln>
        </p:spPr>
      </p:pic>
      <p:pic>
        <p:nvPicPr>
          <p:cNvPr id="590" name="Google Shape;590;p72"/>
          <p:cNvPicPr preferRelativeResize="0"/>
          <p:nvPr/>
        </p:nvPicPr>
        <p:blipFill rotWithShape="1">
          <a:blip r:embed="rId4">
            <a:alphaModFix/>
          </a:blip>
          <a:srcRect b="0" l="0" r="0" t="0"/>
          <a:stretch/>
        </p:blipFill>
        <p:spPr>
          <a:xfrm>
            <a:off x="1003412" y="1905800"/>
            <a:ext cx="10568197" cy="18002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73"/>
          <p:cNvSpPr txBox="1"/>
          <p:nvPr>
            <p:ph type="title"/>
          </p:nvPr>
        </p:nvSpPr>
        <p:spPr>
          <a:xfrm>
            <a:off x="1299838" y="44664"/>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Efficient Convolution Algorithms</a:t>
            </a:r>
            <a:endParaRPr/>
          </a:p>
        </p:txBody>
      </p:sp>
      <p:sp>
        <p:nvSpPr>
          <p:cNvPr id="596" name="Google Shape;596;p73"/>
          <p:cNvSpPr txBox="1"/>
          <p:nvPr>
            <p:ph idx="1" type="body"/>
          </p:nvPr>
        </p:nvSpPr>
        <p:spPr>
          <a:xfrm>
            <a:off x="292964" y="1260629"/>
            <a:ext cx="11585358" cy="518872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Modern convolutional network applications often involve networks containing </a:t>
            </a:r>
            <a:r>
              <a:rPr lang="en-US">
                <a:solidFill>
                  <a:srgbClr val="FF0000"/>
                </a:solidFill>
              </a:rPr>
              <a:t>more than one million units</a:t>
            </a:r>
            <a:endParaRPr/>
          </a:p>
          <a:p>
            <a:pPr indent="-228600" lvl="0" marL="228600" rtl="0" algn="l">
              <a:lnSpc>
                <a:spcPct val="90000"/>
              </a:lnSpc>
              <a:spcBef>
                <a:spcPts val="1000"/>
              </a:spcBef>
              <a:spcAft>
                <a:spcPts val="0"/>
              </a:spcAft>
              <a:buClr>
                <a:schemeClr val="dk1"/>
              </a:buClr>
              <a:buSzPts val="2800"/>
              <a:buChar char="•"/>
            </a:pPr>
            <a:r>
              <a:rPr lang="en-US"/>
              <a:t>Powerful implementations </a:t>
            </a:r>
            <a:r>
              <a:rPr lang="en-US">
                <a:solidFill>
                  <a:srgbClr val="FF0000"/>
                </a:solidFill>
              </a:rPr>
              <a:t>exploiting parallel computation </a:t>
            </a:r>
            <a:r>
              <a:rPr lang="en-US"/>
              <a:t>are essential</a:t>
            </a:r>
            <a:endParaRPr/>
          </a:p>
          <a:p>
            <a:pPr indent="-228600" lvl="0" marL="228600" rtl="0" algn="l">
              <a:lnSpc>
                <a:spcPct val="90000"/>
              </a:lnSpc>
              <a:spcBef>
                <a:spcPts val="1000"/>
              </a:spcBef>
              <a:spcAft>
                <a:spcPts val="0"/>
              </a:spcAft>
              <a:buClr>
                <a:schemeClr val="dk1"/>
              </a:buClr>
              <a:buSzPts val="2800"/>
              <a:buChar char="•"/>
            </a:pPr>
            <a:r>
              <a:rPr lang="en-US"/>
              <a:t>Convolution is </a:t>
            </a:r>
            <a:r>
              <a:rPr lang="en-US">
                <a:solidFill>
                  <a:srgbClr val="FF0000"/>
                </a:solidFill>
              </a:rPr>
              <a:t>equivalent to </a:t>
            </a:r>
            <a:r>
              <a:rPr lang="en-US"/>
              <a:t>converting both the input and the kernel to the </a:t>
            </a:r>
            <a:r>
              <a:rPr lang="en-US">
                <a:solidFill>
                  <a:srgbClr val="FF0000"/>
                </a:solidFill>
              </a:rPr>
              <a:t>frequency domain </a:t>
            </a:r>
            <a:r>
              <a:rPr lang="en-US"/>
              <a:t>using a Fourier transform, performing </a:t>
            </a:r>
            <a:r>
              <a:rPr lang="en-US">
                <a:solidFill>
                  <a:srgbClr val="FF0000"/>
                </a:solidFill>
              </a:rPr>
              <a:t>point-wise</a:t>
            </a:r>
            <a:r>
              <a:rPr lang="en-US"/>
              <a:t> multiplication of the two signals, and converting back to the </a:t>
            </a:r>
            <a:r>
              <a:rPr lang="en-US">
                <a:solidFill>
                  <a:srgbClr val="FF0000"/>
                </a:solidFill>
              </a:rPr>
              <a:t>time domain </a:t>
            </a:r>
            <a:r>
              <a:rPr lang="en-US"/>
              <a:t>using an </a:t>
            </a:r>
            <a:r>
              <a:rPr lang="en-US">
                <a:solidFill>
                  <a:srgbClr val="FF0000"/>
                </a:solidFill>
              </a:rPr>
              <a:t>inverse Fourier transform</a:t>
            </a:r>
            <a:r>
              <a:rPr lang="en-US"/>
              <a:t>. </a:t>
            </a:r>
            <a:endParaRPr/>
          </a:p>
          <a:p>
            <a:pPr indent="-228600" lvl="0" marL="228600" rtl="0" algn="l">
              <a:lnSpc>
                <a:spcPct val="90000"/>
              </a:lnSpc>
              <a:spcBef>
                <a:spcPts val="1000"/>
              </a:spcBef>
              <a:spcAft>
                <a:spcPts val="0"/>
              </a:spcAft>
              <a:buClr>
                <a:schemeClr val="dk1"/>
              </a:buClr>
              <a:buSzPts val="2800"/>
              <a:buChar char="•"/>
            </a:pPr>
            <a:r>
              <a:rPr lang="en-US" sz="2800"/>
              <a:t>When a </a:t>
            </a:r>
            <a:r>
              <a:rPr i="1" lang="en-US" sz="2800">
                <a:solidFill>
                  <a:srgbClr val="FF0000"/>
                </a:solidFill>
              </a:rPr>
              <a:t>d</a:t>
            </a:r>
            <a:r>
              <a:rPr lang="en-US" sz="2800">
                <a:solidFill>
                  <a:srgbClr val="FF0000"/>
                </a:solidFill>
              </a:rPr>
              <a:t>-dimensional kernel </a:t>
            </a:r>
            <a:r>
              <a:rPr lang="en-US" sz="2800"/>
              <a:t>can be expressed as the product of </a:t>
            </a:r>
            <a:r>
              <a:rPr i="1" lang="en-US" sz="2800"/>
              <a:t>d </a:t>
            </a:r>
            <a:r>
              <a:rPr lang="en-US" sz="2800"/>
              <a:t>vectors, one vector per dimension, the kernel is called </a:t>
            </a:r>
            <a:r>
              <a:rPr b="1" lang="en-US" sz="2800">
                <a:solidFill>
                  <a:srgbClr val="FF0000"/>
                </a:solidFill>
              </a:rPr>
              <a:t>separable</a:t>
            </a:r>
            <a:endParaRPr/>
          </a:p>
          <a:p>
            <a:pPr indent="-50800" lvl="0" marL="228600" rtl="0" algn="l">
              <a:lnSpc>
                <a:spcPct val="90000"/>
              </a:lnSpc>
              <a:spcBef>
                <a:spcPts val="1000"/>
              </a:spcBef>
              <a:spcAft>
                <a:spcPts val="0"/>
              </a:spcAft>
              <a:buClr>
                <a:schemeClr val="dk1"/>
              </a:buClr>
              <a:buSzPts val="2800"/>
              <a:buNone/>
            </a:pPr>
            <a:r>
              <a:t/>
            </a:r>
            <a:endParaRPr sz="2800"/>
          </a:p>
          <a:p>
            <a:pPr indent="-50800" lvl="0" marL="228600" rtl="0" algn="l">
              <a:lnSpc>
                <a:spcPct val="90000"/>
              </a:lnSpc>
              <a:spcBef>
                <a:spcPts val="1000"/>
              </a:spcBef>
              <a:spcAft>
                <a:spcPts val="0"/>
              </a:spcAft>
              <a:buClr>
                <a:schemeClr val="dk1"/>
              </a:buClr>
              <a:buSzPts val="2800"/>
              <a:buNone/>
            </a:pPr>
            <a:r>
              <a:t/>
            </a:r>
            <a:endParaRPr sz="2800">
              <a:solidFill>
                <a:srgbClr val="FF0000"/>
              </a:solidFill>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74"/>
          <p:cNvSpPr txBox="1"/>
          <p:nvPr>
            <p:ph type="title"/>
          </p:nvPr>
        </p:nvSpPr>
        <p:spPr>
          <a:xfrm>
            <a:off x="1823622" y="-78759"/>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Efficient Convolution Algorithms</a:t>
            </a:r>
            <a:endParaRPr/>
          </a:p>
        </p:txBody>
      </p:sp>
      <p:sp>
        <p:nvSpPr>
          <p:cNvPr id="602" name="Google Shape;602;p74"/>
          <p:cNvSpPr txBox="1"/>
          <p:nvPr>
            <p:ph idx="1" type="body"/>
          </p:nvPr>
        </p:nvSpPr>
        <p:spPr>
          <a:xfrm>
            <a:off x="408374" y="1743954"/>
            <a:ext cx="10227076"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US" sz="2400"/>
              <a:t>When the </a:t>
            </a:r>
            <a:r>
              <a:rPr lang="en-US" sz="2400">
                <a:solidFill>
                  <a:srgbClr val="FF0000"/>
                </a:solidFill>
              </a:rPr>
              <a:t>kernel is separable</a:t>
            </a:r>
            <a:r>
              <a:rPr lang="en-US" sz="2400"/>
              <a:t>, naive </a:t>
            </a:r>
            <a:r>
              <a:rPr lang="en-US" sz="2400">
                <a:solidFill>
                  <a:srgbClr val="FF0000"/>
                </a:solidFill>
              </a:rPr>
              <a:t>convolution is inefficient</a:t>
            </a:r>
            <a:endParaRPr/>
          </a:p>
          <a:p>
            <a:pPr indent="-228600" lvl="0" marL="228600" rtl="0" algn="l">
              <a:lnSpc>
                <a:spcPct val="90000"/>
              </a:lnSpc>
              <a:spcBef>
                <a:spcPts val="1000"/>
              </a:spcBef>
              <a:spcAft>
                <a:spcPts val="0"/>
              </a:spcAft>
              <a:buClr>
                <a:schemeClr val="dk1"/>
              </a:buClr>
              <a:buSzPts val="2400"/>
              <a:buChar char="•"/>
            </a:pPr>
            <a:r>
              <a:rPr lang="en-US" sz="2400"/>
              <a:t>If the kernel is </a:t>
            </a:r>
            <a:r>
              <a:rPr i="1" lang="en-US" sz="2400"/>
              <a:t>w </a:t>
            </a:r>
            <a:r>
              <a:rPr lang="en-US" sz="2400"/>
              <a:t>elements wide in each dimension, then naive multidimensional convolution requires </a:t>
            </a:r>
            <a:r>
              <a:rPr i="1" lang="en-US" sz="2400"/>
              <a:t>O </a:t>
            </a:r>
            <a:r>
              <a:rPr lang="en-US" sz="2400"/>
              <a:t>(</a:t>
            </a:r>
            <a:r>
              <a:rPr i="1" lang="en-US" sz="2400"/>
              <a:t>wd </a:t>
            </a:r>
            <a:r>
              <a:rPr lang="en-US" sz="2400"/>
              <a:t>) runtime and parameter storage space, while separable convolution requires </a:t>
            </a:r>
            <a:r>
              <a:rPr i="1" lang="en-US" sz="2400"/>
              <a:t>O</a:t>
            </a:r>
            <a:r>
              <a:rPr lang="en-US" sz="2400"/>
              <a:t>(</a:t>
            </a:r>
            <a:r>
              <a:rPr i="1" lang="en-US" sz="2400"/>
              <a:t>w × d</a:t>
            </a:r>
            <a:r>
              <a:rPr lang="en-US" sz="2400"/>
              <a:t>) runtime and parameter storage space. </a:t>
            </a:r>
            <a:endParaRPr/>
          </a:p>
          <a:p>
            <a:pPr indent="-228600" lvl="0" marL="228600" rtl="0" algn="l">
              <a:lnSpc>
                <a:spcPct val="90000"/>
              </a:lnSpc>
              <a:spcBef>
                <a:spcPts val="1000"/>
              </a:spcBef>
              <a:spcAft>
                <a:spcPts val="0"/>
              </a:spcAft>
              <a:buClr>
                <a:schemeClr val="dk1"/>
              </a:buClr>
              <a:buSzPts val="2400"/>
              <a:buChar char="•"/>
            </a:pPr>
            <a:r>
              <a:rPr lang="en-US" sz="2400"/>
              <a:t>Devising faster ways of performing convolution or approximate convolution without harming the accuracy of the model is an active area of research. </a:t>
            </a:r>
            <a:endParaRPr/>
          </a:p>
          <a:p>
            <a:pPr indent="-76200" lvl="0" marL="228600" rtl="0" algn="l">
              <a:lnSpc>
                <a:spcPct val="90000"/>
              </a:lnSpc>
              <a:spcBef>
                <a:spcPts val="1000"/>
              </a:spcBef>
              <a:spcAft>
                <a:spcPts val="0"/>
              </a:spcAft>
              <a:buClr>
                <a:schemeClr val="dk1"/>
              </a:buClr>
              <a:buSzPts val="2400"/>
              <a:buNone/>
            </a:pPr>
            <a:r>
              <a:t/>
            </a:r>
            <a:endParaRPr sz="24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75"/>
          <p:cNvSpPr txBox="1"/>
          <p:nvPr>
            <p:ph type="title"/>
          </p:nvPr>
        </p:nvSpPr>
        <p:spPr>
          <a:xfrm>
            <a:off x="1903520" y="18255"/>
            <a:ext cx="7950694" cy="95828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Random or Unsupervised features</a:t>
            </a:r>
            <a:endParaRPr/>
          </a:p>
        </p:txBody>
      </p:sp>
      <p:sp>
        <p:nvSpPr>
          <p:cNvPr id="608" name="Google Shape;608;p75"/>
          <p:cNvSpPr txBox="1"/>
          <p:nvPr>
            <p:ph idx="1" type="body"/>
          </p:nvPr>
        </p:nvSpPr>
        <p:spPr>
          <a:xfrm>
            <a:off x="115411" y="1078138"/>
            <a:ext cx="12005568" cy="5761607"/>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rgbClr val="FF0000"/>
              </a:buClr>
              <a:buSzPct val="100000"/>
              <a:buChar char="•"/>
            </a:pPr>
            <a:r>
              <a:rPr lang="en-US">
                <a:solidFill>
                  <a:srgbClr val="FF0000"/>
                </a:solidFill>
              </a:rPr>
              <a:t>Expensive</a:t>
            </a:r>
            <a:r>
              <a:rPr lang="en-US"/>
              <a:t> part of convolutional network training is </a:t>
            </a:r>
            <a:r>
              <a:rPr lang="en-US">
                <a:solidFill>
                  <a:srgbClr val="FF0000"/>
                </a:solidFill>
              </a:rPr>
              <a:t>learning the features</a:t>
            </a:r>
            <a:endParaRPr/>
          </a:p>
          <a:p>
            <a:pPr indent="-228600" lvl="0" marL="228600" rtl="0" algn="l">
              <a:lnSpc>
                <a:spcPct val="90000"/>
              </a:lnSpc>
              <a:spcBef>
                <a:spcPts val="1000"/>
              </a:spcBef>
              <a:spcAft>
                <a:spcPts val="0"/>
              </a:spcAft>
              <a:buClr>
                <a:schemeClr val="dk1"/>
              </a:buClr>
              <a:buSzPct val="100000"/>
              <a:buChar char="•"/>
            </a:pPr>
            <a:r>
              <a:rPr lang="en-US"/>
              <a:t>Output layer is </a:t>
            </a:r>
            <a:r>
              <a:rPr lang="en-US">
                <a:solidFill>
                  <a:srgbClr val="FF0000"/>
                </a:solidFill>
              </a:rPr>
              <a:t>inexpensive due to the small number of features </a:t>
            </a:r>
            <a:r>
              <a:rPr lang="en-US"/>
              <a:t>provided as input to this layer after passing through several layers of pooling</a:t>
            </a:r>
            <a:endParaRPr/>
          </a:p>
          <a:p>
            <a:pPr indent="-228600" lvl="0" marL="228600" rtl="0" algn="l">
              <a:lnSpc>
                <a:spcPct val="90000"/>
              </a:lnSpc>
              <a:spcBef>
                <a:spcPts val="1000"/>
              </a:spcBef>
              <a:spcAft>
                <a:spcPts val="0"/>
              </a:spcAft>
              <a:buClr>
                <a:schemeClr val="dk1"/>
              </a:buClr>
              <a:buSzPct val="100000"/>
              <a:buChar char="•"/>
            </a:pPr>
            <a:r>
              <a:rPr lang="en-US"/>
              <a:t>When performing </a:t>
            </a:r>
            <a:r>
              <a:rPr lang="en-US">
                <a:solidFill>
                  <a:srgbClr val="FF0000"/>
                </a:solidFill>
              </a:rPr>
              <a:t>supervised training </a:t>
            </a:r>
            <a:r>
              <a:rPr lang="en-US"/>
              <a:t>with gradient descent,  every gradient step requires a complete run of forward propagation and backward propagation through the entire network. </a:t>
            </a:r>
            <a:endParaRPr/>
          </a:p>
          <a:p>
            <a:pPr indent="-228600" lvl="0" marL="228600" rtl="0" algn="l">
              <a:lnSpc>
                <a:spcPct val="90000"/>
              </a:lnSpc>
              <a:spcBef>
                <a:spcPts val="1000"/>
              </a:spcBef>
              <a:spcAft>
                <a:spcPts val="0"/>
              </a:spcAft>
              <a:buClr>
                <a:schemeClr val="dk1"/>
              </a:buClr>
              <a:buSzPct val="100000"/>
              <a:buChar char="•"/>
            </a:pPr>
            <a:r>
              <a:rPr lang="en-US"/>
              <a:t>One way to </a:t>
            </a:r>
            <a:r>
              <a:rPr lang="en-US">
                <a:solidFill>
                  <a:srgbClr val="FF0000"/>
                </a:solidFill>
              </a:rPr>
              <a:t>reduce the cost </a:t>
            </a:r>
            <a:r>
              <a:rPr lang="en-US"/>
              <a:t>of convolutional network training is to use features that are </a:t>
            </a:r>
            <a:r>
              <a:rPr lang="en-US">
                <a:solidFill>
                  <a:srgbClr val="FF0000"/>
                </a:solidFill>
              </a:rPr>
              <a:t>not trained in </a:t>
            </a:r>
            <a:r>
              <a:rPr lang="en-US"/>
              <a:t>a supervised fashion</a:t>
            </a:r>
            <a:endParaRPr/>
          </a:p>
          <a:p>
            <a:pPr indent="-228600" lvl="0" marL="228600" rtl="0" algn="l">
              <a:lnSpc>
                <a:spcPct val="90000"/>
              </a:lnSpc>
              <a:spcBef>
                <a:spcPts val="1000"/>
              </a:spcBef>
              <a:spcAft>
                <a:spcPts val="0"/>
              </a:spcAft>
              <a:buClr>
                <a:schemeClr val="dk1"/>
              </a:buClr>
              <a:buSzPct val="100000"/>
              <a:buChar char="•"/>
            </a:pPr>
            <a:r>
              <a:rPr lang="en-US"/>
              <a:t>There are </a:t>
            </a:r>
            <a:r>
              <a:rPr lang="en-US">
                <a:solidFill>
                  <a:srgbClr val="FF0000"/>
                </a:solidFill>
              </a:rPr>
              <a:t>three basic strategies</a:t>
            </a:r>
            <a:r>
              <a:rPr lang="en-US"/>
              <a:t> for obtaining </a:t>
            </a:r>
            <a:r>
              <a:rPr lang="en-US">
                <a:solidFill>
                  <a:srgbClr val="FF0000"/>
                </a:solidFill>
              </a:rPr>
              <a:t>convolution kernels </a:t>
            </a:r>
            <a:r>
              <a:rPr lang="en-US"/>
              <a:t>without supervised training</a:t>
            </a:r>
            <a:endParaRPr/>
          </a:p>
          <a:p>
            <a:pPr indent="0" lvl="0" marL="0" rtl="0" algn="l">
              <a:lnSpc>
                <a:spcPct val="90000"/>
              </a:lnSpc>
              <a:spcBef>
                <a:spcPts val="1000"/>
              </a:spcBef>
              <a:spcAft>
                <a:spcPts val="0"/>
              </a:spcAft>
              <a:buClr>
                <a:schemeClr val="dk1"/>
              </a:buClr>
              <a:buSzPct val="100000"/>
              <a:buNone/>
            </a:pPr>
            <a:r>
              <a:rPr lang="en-US"/>
              <a:t>🡪One is to simply initialize them randomly </a:t>
            </a:r>
            <a:endParaRPr/>
          </a:p>
          <a:p>
            <a:pPr indent="0" lvl="0" marL="0" rtl="0" algn="l">
              <a:lnSpc>
                <a:spcPct val="90000"/>
              </a:lnSpc>
              <a:spcBef>
                <a:spcPts val="1000"/>
              </a:spcBef>
              <a:spcAft>
                <a:spcPts val="0"/>
              </a:spcAft>
              <a:buClr>
                <a:schemeClr val="dk1"/>
              </a:buClr>
              <a:buSzPct val="100000"/>
              <a:buNone/>
            </a:pPr>
            <a:r>
              <a:rPr lang="en-US"/>
              <a:t>🡪Design them by hand, for example by setting each kernel to detect edges at a certain orientation or scale. </a:t>
            </a:r>
            <a:endParaRPr/>
          </a:p>
          <a:p>
            <a:pPr indent="0" lvl="0" marL="0" rtl="0" algn="l">
              <a:lnSpc>
                <a:spcPct val="90000"/>
              </a:lnSpc>
              <a:spcBef>
                <a:spcPts val="1000"/>
              </a:spcBef>
              <a:spcAft>
                <a:spcPts val="0"/>
              </a:spcAft>
              <a:buClr>
                <a:schemeClr val="dk1"/>
              </a:buClr>
              <a:buSzPct val="100000"/>
              <a:buNone/>
            </a:pPr>
            <a:r>
              <a:rPr lang="en-US"/>
              <a:t>🡪Can learn the kernels with an unsupervised criterion. </a:t>
            </a:r>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76"/>
          <p:cNvSpPr txBox="1"/>
          <p:nvPr>
            <p:ph type="title"/>
          </p:nvPr>
        </p:nvSpPr>
        <p:spPr>
          <a:xfrm>
            <a:off x="1676400" y="54414"/>
            <a:ext cx="7893728" cy="100203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Random or Unsupervised features</a:t>
            </a:r>
            <a:endParaRPr/>
          </a:p>
        </p:txBody>
      </p:sp>
      <p:sp>
        <p:nvSpPr>
          <p:cNvPr id="614" name="Google Shape;614;p76"/>
          <p:cNvSpPr txBox="1"/>
          <p:nvPr>
            <p:ph idx="1" type="body"/>
          </p:nvPr>
        </p:nvSpPr>
        <p:spPr>
          <a:xfrm>
            <a:off x="257452" y="1349406"/>
            <a:ext cx="11736280" cy="4827557"/>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For example, </a:t>
            </a:r>
            <a:r>
              <a:rPr lang="en-US">
                <a:solidFill>
                  <a:srgbClr val="FF0000"/>
                </a:solidFill>
              </a:rPr>
              <a:t>apply </a:t>
            </a:r>
            <a:r>
              <a:rPr i="1" lang="en-US">
                <a:solidFill>
                  <a:srgbClr val="FF0000"/>
                </a:solidFill>
              </a:rPr>
              <a:t>k</a:t>
            </a:r>
            <a:r>
              <a:rPr lang="en-US">
                <a:solidFill>
                  <a:srgbClr val="FF0000"/>
                </a:solidFill>
              </a:rPr>
              <a:t>-means </a:t>
            </a:r>
            <a:r>
              <a:rPr lang="en-US"/>
              <a:t>clustering to small image patches, then use each learned </a:t>
            </a:r>
            <a:r>
              <a:rPr lang="en-US">
                <a:solidFill>
                  <a:srgbClr val="FF0000"/>
                </a:solidFill>
              </a:rPr>
              <a:t>centroid as a convolution kernel</a:t>
            </a:r>
            <a:endParaRPr/>
          </a:p>
          <a:p>
            <a:pPr indent="-228600" lvl="0" marL="228600" rtl="0" algn="l">
              <a:lnSpc>
                <a:spcPct val="90000"/>
              </a:lnSpc>
              <a:spcBef>
                <a:spcPts val="1000"/>
              </a:spcBef>
              <a:spcAft>
                <a:spcPts val="0"/>
              </a:spcAft>
              <a:buClr>
                <a:schemeClr val="dk1"/>
              </a:buClr>
              <a:buSzPts val="2800"/>
              <a:buChar char="•"/>
            </a:pPr>
            <a:r>
              <a:rPr lang="en-US"/>
              <a:t>One can then </a:t>
            </a:r>
            <a:r>
              <a:rPr lang="en-US">
                <a:solidFill>
                  <a:srgbClr val="00B050"/>
                </a:solidFill>
              </a:rPr>
              <a:t>extract the features for the entire training set just once</a:t>
            </a:r>
            <a:r>
              <a:rPr lang="en-US"/>
              <a:t>, essentially constructing a new training set for the last layer. </a:t>
            </a:r>
            <a:endParaRPr/>
          </a:p>
          <a:p>
            <a:pPr indent="-228600" lvl="0" marL="228600" rtl="0" algn="l">
              <a:lnSpc>
                <a:spcPct val="90000"/>
              </a:lnSpc>
              <a:spcBef>
                <a:spcPts val="1000"/>
              </a:spcBef>
              <a:spcAft>
                <a:spcPts val="0"/>
              </a:spcAft>
              <a:buClr>
                <a:schemeClr val="dk1"/>
              </a:buClr>
              <a:buSzPts val="2800"/>
              <a:buChar char="•"/>
            </a:pPr>
            <a:r>
              <a:rPr lang="en-US"/>
              <a:t>Learning the last layer is then typically a </a:t>
            </a:r>
            <a:r>
              <a:rPr lang="en-US">
                <a:solidFill>
                  <a:srgbClr val="FF0000"/>
                </a:solidFill>
              </a:rPr>
              <a:t>linear/convex optimization </a:t>
            </a:r>
            <a:r>
              <a:rPr lang="en-US"/>
              <a:t>problem, like logistic regression or an SVM</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77"/>
          <p:cNvSpPr txBox="1"/>
          <p:nvPr>
            <p:ph type="title"/>
          </p:nvPr>
        </p:nvSpPr>
        <p:spPr>
          <a:xfrm>
            <a:off x="2338526" y="152061"/>
            <a:ext cx="816375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Random or Unsupervised features</a:t>
            </a:r>
            <a:endParaRPr/>
          </a:p>
        </p:txBody>
      </p:sp>
      <p:sp>
        <p:nvSpPr>
          <p:cNvPr id="620" name="Google Shape;620;p7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FF0000"/>
              </a:buClr>
              <a:buSzPts val="2800"/>
              <a:buChar char="•"/>
            </a:pPr>
            <a:r>
              <a:rPr lang="en-US">
                <a:solidFill>
                  <a:srgbClr val="FF0000"/>
                </a:solidFill>
              </a:rPr>
              <a:t>Random filters </a:t>
            </a:r>
            <a:r>
              <a:rPr lang="en-US"/>
              <a:t>often work surprisingly well in convolutional networks </a:t>
            </a:r>
            <a:endParaRPr/>
          </a:p>
          <a:p>
            <a:pPr indent="-228600" lvl="0" marL="228600" rtl="0" algn="l">
              <a:lnSpc>
                <a:spcPct val="90000"/>
              </a:lnSpc>
              <a:spcBef>
                <a:spcPts val="1000"/>
              </a:spcBef>
              <a:spcAft>
                <a:spcPts val="0"/>
              </a:spcAft>
              <a:buClr>
                <a:schemeClr val="dk1"/>
              </a:buClr>
              <a:buSzPts val="2800"/>
              <a:buChar char="•"/>
            </a:pPr>
            <a:r>
              <a:rPr lang="en-US"/>
              <a:t>Provides an </a:t>
            </a:r>
            <a:r>
              <a:rPr lang="en-US">
                <a:solidFill>
                  <a:srgbClr val="FF0000"/>
                </a:solidFill>
              </a:rPr>
              <a:t>inexpensive way </a:t>
            </a:r>
            <a:r>
              <a:rPr lang="en-US"/>
              <a:t>to choose the architecture of a convolutional network</a:t>
            </a:r>
            <a:endParaRPr/>
          </a:p>
          <a:p>
            <a:pPr indent="-228600" lvl="0" marL="228600" rtl="0" algn="l">
              <a:lnSpc>
                <a:spcPct val="90000"/>
              </a:lnSpc>
              <a:spcBef>
                <a:spcPts val="1000"/>
              </a:spcBef>
              <a:spcAft>
                <a:spcPts val="0"/>
              </a:spcAft>
              <a:buClr>
                <a:schemeClr val="dk1"/>
              </a:buClr>
              <a:buSzPts val="2800"/>
              <a:buChar char="•"/>
            </a:pPr>
            <a:r>
              <a:rPr lang="en-US"/>
              <a:t>An intermediate approach is to learn the features, but using methods that do not require </a:t>
            </a:r>
            <a:r>
              <a:rPr lang="en-US">
                <a:solidFill>
                  <a:srgbClr val="FF0000"/>
                </a:solidFill>
              </a:rPr>
              <a:t>full forward and back-propagation at </a:t>
            </a:r>
            <a:r>
              <a:rPr lang="en-US"/>
              <a:t>every gradient step. </a:t>
            </a:r>
            <a:endParaRPr/>
          </a:p>
          <a:p>
            <a:pPr indent="-228600" lvl="0" marL="228600" rtl="0" algn="l">
              <a:lnSpc>
                <a:spcPct val="90000"/>
              </a:lnSpc>
              <a:spcBef>
                <a:spcPts val="1000"/>
              </a:spcBef>
              <a:spcAft>
                <a:spcPts val="0"/>
              </a:spcAft>
              <a:buClr>
                <a:srgbClr val="FF0000"/>
              </a:buClr>
              <a:buSzPts val="2800"/>
              <a:buChar char="•"/>
            </a:pPr>
            <a:r>
              <a:rPr lang="en-US">
                <a:solidFill>
                  <a:srgbClr val="FF0000"/>
                </a:solidFill>
              </a:rPr>
              <a:t>layer-wise pretraining</a:t>
            </a:r>
            <a:r>
              <a:rPr lang="en-US"/>
              <a:t>, to train the first layer in isolation, then extract all features from the first layer only once, then </a:t>
            </a:r>
            <a:r>
              <a:rPr lang="en-US">
                <a:solidFill>
                  <a:srgbClr val="FF0000"/>
                </a:solidFill>
              </a:rPr>
              <a:t>train the second layer </a:t>
            </a:r>
            <a:r>
              <a:rPr lang="en-US"/>
              <a:t>in isolation given those features, and so on. </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7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Random or Unsupervised features</a:t>
            </a:r>
            <a:endParaRPr/>
          </a:p>
        </p:txBody>
      </p:sp>
      <p:sp>
        <p:nvSpPr>
          <p:cNvPr id="626" name="Google Shape;626;p7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FF0000"/>
              </a:buClr>
              <a:buSzPts val="2800"/>
              <a:buChar char="•"/>
            </a:pPr>
            <a:r>
              <a:rPr lang="en-US">
                <a:solidFill>
                  <a:srgbClr val="FF0000"/>
                </a:solidFill>
              </a:rPr>
              <a:t>Unsupervised pretraining </a:t>
            </a:r>
            <a:r>
              <a:rPr lang="en-US"/>
              <a:t>may offer some </a:t>
            </a:r>
            <a:r>
              <a:rPr lang="en-US">
                <a:solidFill>
                  <a:srgbClr val="FF0000"/>
                </a:solidFill>
              </a:rPr>
              <a:t>regularization </a:t>
            </a:r>
            <a:r>
              <a:rPr lang="en-US"/>
              <a:t>(prevents from overfitting) relative to supervised training</a:t>
            </a:r>
            <a:endParaRPr/>
          </a:p>
          <a:p>
            <a:pPr indent="-228600" lvl="0" marL="228600" rtl="0" algn="l">
              <a:lnSpc>
                <a:spcPct val="90000"/>
              </a:lnSpc>
              <a:spcBef>
                <a:spcPts val="1000"/>
              </a:spcBef>
              <a:spcAft>
                <a:spcPts val="0"/>
              </a:spcAft>
              <a:buClr>
                <a:schemeClr val="dk1"/>
              </a:buClr>
              <a:buSzPts val="2800"/>
              <a:buChar char="•"/>
            </a:pPr>
            <a:r>
              <a:rPr lang="en-US"/>
              <a:t>Unsupervised pretraining allow us to train much larger architectures due to the reduced computational cost of the learning rule</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79"/>
          <p:cNvSpPr txBox="1"/>
          <p:nvPr>
            <p:ph type="title"/>
          </p:nvPr>
        </p:nvSpPr>
        <p:spPr>
          <a:xfrm>
            <a:off x="2278582" y="65720"/>
            <a:ext cx="7367124" cy="9943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Neuroscientific basis for CNN</a:t>
            </a:r>
            <a:endParaRPr/>
          </a:p>
        </p:txBody>
      </p:sp>
      <p:sp>
        <p:nvSpPr>
          <p:cNvPr id="632" name="Google Shape;632;p79"/>
          <p:cNvSpPr txBox="1"/>
          <p:nvPr>
            <p:ph idx="1" type="body"/>
          </p:nvPr>
        </p:nvSpPr>
        <p:spPr>
          <a:xfrm>
            <a:off x="364141" y="1149070"/>
            <a:ext cx="11579704" cy="5591596"/>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lang="en-US"/>
              <a:t>Part of the brain </a:t>
            </a:r>
            <a:r>
              <a:rPr lang="en-US">
                <a:solidFill>
                  <a:srgbClr val="FF0000"/>
                </a:solidFill>
              </a:rPr>
              <a:t>called V1</a:t>
            </a:r>
            <a:r>
              <a:rPr lang="en-US"/>
              <a:t>, known as the </a:t>
            </a:r>
            <a:r>
              <a:rPr b="1" lang="en-US">
                <a:solidFill>
                  <a:srgbClr val="FF0000"/>
                </a:solidFill>
              </a:rPr>
              <a:t>primary visual cortex</a:t>
            </a:r>
            <a:r>
              <a:rPr lang="en-US">
                <a:solidFill>
                  <a:srgbClr val="FF0000"/>
                </a:solidFill>
              </a:rPr>
              <a:t>. </a:t>
            </a:r>
            <a:endParaRPr/>
          </a:p>
          <a:p>
            <a:pPr indent="-228600" lvl="0" marL="228600" rtl="0" algn="just">
              <a:lnSpc>
                <a:spcPct val="90000"/>
              </a:lnSpc>
              <a:spcBef>
                <a:spcPts val="1000"/>
              </a:spcBef>
              <a:spcAft>
                <a:spcPts val="0"/>
              </a:spcAft>
              <a:buClr>
                <a:schemeClr val="dk1"/>
              </a:buClr>
              <a:buSzPts val="2800"/>
              <a:buChar char="•"/>
            </a:pPr>
            <a:r>
              <a:rPr lang="en-US"/>
              <a:t>V1 is the first area of the brain that begins to </a:t>
            </a:r>
            <a:r>
              <a:rPr lang="en-US">
                <a:solidFill>
                  <a:srgbClr val="FF0000"/>
                </a:solidFill>
              </a:rPr>
              <a:t>perform significantly advanced processing of visual input. </a:t>
            </a:r>
            <a:endParaRPr/>
          </a:p>
          <a:p>
            <a:pPr indent="-228600" lvl="0" marL="228600" rtl="0" algn="just">
              <a:lnSpc>
                <a:spcPct val="90000"/>
              </a:lnSpc>
              <a:spcBef>
                <a:spcPts val="1000"/>
              </a:spcBef>
              <a:spcAft>
                <a:spcPts val="0"/>
              </a:spcAft>
              <a:buClr>
                <a:schemeClr val="dk1"/>
              </a:buClr>
              <a:buSzPts val="2800"/>
              <a:buChar char="•"/>
            </a:pPr>
            <a:r>
              <a:rPr lang="en-US"/>
              <a:t>Images are formed by </a:t>
            </a:r>
            <a:r>
              <a:rPr lang="en-US">
                <a:solidFill>
                  <a:srgbClr val="FF0000"/>
                </a:solidFill>
              </a:rPr>
              <a:t>light arriving in the eye </a:t>
            </a:r>
            <a:r>
              <a:rPr lang="en-US"/>
              <a:t>and </a:t>
            </a:r>
            <a:r>
              <a:rPr lang="en-US">
                <a:solidFill>
                  <a:srgbClr val="FF0000"/>
                </a:solidFill>
              </a:rPr>
              <a:t>stimulating the retina</a:t>
            </a:r>
            <a:r>
              <a:rPr lang="en-US"/>
              <a:t>, the </a:t>
            </a:r>
            <a:r>
              <a:rPr lang="en-US">
                <a:solidFill>
                  <a:srgbClr val="00B050"/>
                </a:solidFill>
              </a:rPr>
              <a:t>light-sensitive tissue in the back of the eye</a:t>
            </a:r>
            <a:r>
              <a:rPr lang="en-US"/>
              <a:t>. </a:t>
            </a:r>
            <a:endParaRPr/>
          </a:p>
          <a:p>
            <a:pPr indent="-228600" lvl="0" marL="228600" rtl="0" algn="just">
              <a:lnSpc>
                <a:spcPct val="90000"/>
              </a:lnSpc>
              <a:spcBef>
                <a:spcPts val="1000"/>
              </a:spcBef>
              <a:spcAft>
                <a:spcPts val="0"/>
              </a:spcAft>
              <a:buClr>
                <a:schemeClr val="dk1"/>
              </a:buClr>
              <a:buSzPts val="2800"/>
              <a:buChar char="•"/>
            </a:pPr>
            <a:r>
              <a:rPr lang="en-US"/>
              <a:t>The neurons in the retina </a:t>
            </a:r>
            <a:r>
              <a:rPr lang="en-US">
                <a:solidFill>
                  <a:srgbClr val="00B050"/>
                </a:solidFill>
              </a:rPr>
              <a:t>perform simple preprocessing </a:t>
            </a:r>
            <a:r>
              <a:rPr lang="en-US"/>
              <a:t>of the image but do not substantially alter the way it is represented</a:t>
            </a:r>
            <a:endParaRPr/>
          </a:p>
          <a:p>
            <a:pPr indent="-228600" lvl="0" marL="228600" rtl="0" algn="just">
              <a:lnSpc>
                <a:spcPct val="90000"/>
              </a:lnSpc>
              <a:spcBef>
                <a:spcPts val="1000"/>
              </a:spcBef>
              <a:spcAft>
                <a:spcPts val="0"/>
              </a:spcAft>
              <a:buClr>
                <a:schemeClr val="dk1"/>
              </a:buClr>
              <a:buSzPts val="2800"/>
              <a:buChar char="•"/>
            </a:pPr>
            <a:r>
              <a:rPr lang="en-US"/>
              <a:t>The image then passes through the </a:t>
            </a:r>
            <a:r>
              <a:rPr lang="en-US">
                <a:solidFill>
                  <a:srgbClr val="00B050"/>
                </a:solidFill>
              </a:rPr>
              <a:t>optic nerve and a brain region </a:t>
            </a:r>
            <a:r>
              <a:rPr lang="en-US"/>
              <a:t>called the </a:t>
            </a:r>
            <a:r>
              <a:rPr lang="en-US">
                <a:solidFill>
                  <a:srgbClr val="FF0000"/>
                </a:solidFill>
              </a:rPr>
              <a:t>lateral geniculate nucleus</a:t>
            </a:r>
            <a:endParaRPr/>
          </a:p>
          <a:p>
            <a:pPr indent="-228600" lvl="0" marL="228600" rtl="0" algn="just">
              <a:lnSpc>
                <a:spcPct val="90000"/>
              </a:lnSpc>
              <a:spcBef>
                <a:spcPts val="1000"/>
              </a:spcBef>
              <a:spcAft>
                <a:spcPts val="0"/>
              </a:spcAft>
              <a:buClr>
                <a:schemeClr val="dk1"/>
              </a:buClr>
              <a:buSzPts val="2800"/>
              <a:buChar char="•"/>
            </a:pPr>
            <a:r>
              <a:rPr lang="en-US"/>
              <a:t>Carry the signal from the eye to V1, which is located at the back of the head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8"/>
          <p:cNvSpPr txBox="1"/>
          <p:nvPr>
            <p:ph type="title"/>
          </p:nvPr>
        </p:nvSpPr>
        <p:spPr>
          <a:xfrm>
            <a:off x="846292" y="21137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Convolution is commutative</a:t>
            </a:r>
            <a:endParaRPr/>
          </a:p>
        </p:txBody>
      </p:sp>
      <p:pic>
        <p:nvPicPr>
          <p:cNvPr id="143" name="Google Shape;143;p8"/>
          <p:cNvPicPr preferRelativeResize="0"/>
          <p:nvPr/>
        </p:nvPicPr>
        <p:blipFill rotWithShape="1">
          <a:blip r:embed="rId3">
            <a:alphaModFix/>
          </a:blip>
          <a:srcRect b="0" l="0" r="0" t="0"/>
          <a:stretch/>
        </p:blipFill>
        <p:spPr>
          <a:xfrm>
            <a:off x="1479705" y="2863654"/>
            <a:ext cx="9248775" cy="1276350"/>
          </a:xfrm>
          <a:prstGeom prst="rect">
            <a:avLst/>
          </a:prstGeom>
          <a:noFill/>
          <a:ln>
            <a:noFill/>
          </a:ln>
        </p:spPr>
      </p:pic>
      <p:sp>
        <p:nvSpPr>
          <p:cNvPr id="144" name="Google Shape;144;p8"/>
          <p:cNvSpPr txBox="1"/>
          <p:nvPr>
            <p:ph idx="1" type="body"/>
          </p:nvPr>
        </p:nvSpPr>
        <p:spPr>
          <a:xfrm>
            <a:off x="887426" y="1679968"/>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if we use a two-dimensional image </a:t>
            </a:r>
            <a:r>
              <a:rPr i="1" lang="en-US"/>
              <a:t>I </a:t>
            </a:r>
            <a:r>
              <a:rPr lang="en-US"/>
              <a:t>as our input, we probably also want to use a two-dimensional kernel </a:t>
            </a:r>
            <a:r>
              <a:rPr i="1" lang="en-US"/>
              <a:t>K</a:t>
            </a:r>
            <a:r>
              <a:rPr lang="en-US"/>
              <a:t>:</a:t>
            </a:r>
            <a:endParaRPr/>
          </a:p>
        </p:txBody>
      </p:sp>
      <p:sp>
        <p:nvSpPr>
          <p:cNvPr id="145" name="Google Shape;145;p8"/>
          <p:cNvSpPr/>
          <p:nvPr/>
        </p:nvSpPr>
        <p:spPr>
          <a:xfrm>
            <a:off x="887426" y="4264028"/>
            <a:ext cx="84103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Convolution is commutative, meaning we can equivalently write:</a:t>
            </a:r>
            <a:endParaRPr/>
          </a:p>
        </p:txBody>
      </p:sp>
      <p:pic>
        <p:nvPicPr>
          <p:cNvPr id="146" name="Google Shape;146;p8"/>
          <p:cNvPicPr preferRelativeResize="0"/>
          <p:nvPr/>
        </p:nvPicPr>
        <p:blipFill rotWithShape="1">
          <a:blip r:embed="rId4">
            <a:alphaModFix/>
          </a:blip>
          <a:srcRect b="0" l="0" r="0" t="0"/>
          <a:stretch/>
        </p:blipFill>
        <p:spPr>
          <a:xfrm>
            <a:off x="1413029" y="4712170"/>
            <a:ext cx="9382125" cy="1038225"/>
          </a:xfrm>
          <a:prstGeom prst="rect">
            <a:avLst/>
          </a:prstGeom>
          <a:noFill/>
          <a:ln>
            <a:noFill/>
          </a:ln>
        </p:spPr>
      </p:pic>
      <p:sp>
        <p:nvSpPr>
          <p:cNvPr id="147" name="Google Shape;147;p8"/>
          <p:cNvSpPr/>
          <p:nvPr/>
        </p:nvSpPr>
        <p:spPr>
          <a:xfrm>
            <a:off x="430226" y="5957141"/>
            <a:ext cx="1097280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FF0000"/>
                </a:solidFill>
                <a:latin typeface="Calibri"/>
                <a:ea typeface="Calibri"/>
                <a:cs typeface="Calibri"/>
                <a:sym typeface="Calibri"/>
              </a:rPr>
              <a:t>Usually the latter formula is more straightforward to implement in a machine learning library, because there is less variation in the range of valid values of </a:t>
            </a:r>
            <a:r>
              <a:rPr i="1" lang="en-US" sz="2400">
                <a:solidFill>
                  <a:srgbClr val="FF0000"/>
                </a:solidFill>
                <a:latin typeface="Calibri"/>
                <a:ea typeface="Calibri"/>
                <a:cs typeface="Calibri"/>
                <a:sym typeface="Calibri"/>
              </a:rPr>
              <a:t>m </a:t>
            </a:r>
            <a:r>
              <a:rPr lang="en-US" sz="2400">
                <a:solidFill>
                  <a:srgbClr val="FF0000"/>
                </a:solidFill>
                <a:latin typeface="Calibri"/>
                <a:ea typeface="Calibri"/>
                <a:cs typeface="Calibri"/>
                <a:sym typeface="Calibri"/>
              </a:rPr>
              <a:t>and </a:t>
            </a:r>
            <a:r>
              <a:rPr i="1" lang="en-US" sz="2400">
                <a:solidFill>
                  <a:srgbClr val="FF0000"/>
                </a:solidFill>
                <a:latin typeface="Calibri"/>
                <a:ea typeface="Calibri"/>
                <a:cs typeface="Calibri"/>
                <a:sym typeface="Calibri"/>
              </a:rPr>
              <a:t>n</a:t>
            </a:r>
            <a:r>
              <a:rPr lang="en-US" sz="2400">
                <a:solidFill>
                  <a:srgbClr val="FF0000"/>
                </a:solidFill>
                <a:latin typeface="Calibri"/>
                <a:ea typeface="Calibri"/>
                <a:cs typeface="Calibri"/>
                <a:sym typeface="Calibri"/>
              </a:rPr>
              <a:t>.</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80"/>
          <p:cNvSpPr txBox="1"/>
          <p:nvPr>
            <p:ph type="title"/>
          </p:nvPr>
        </p:nvSpPr>
        <p:spPr>
          <a:xfrm>
            <a:off x="2267505" y="178694"/>
            <a:ext cx="10515600" cy="43386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Neuroscientific basis for CNN</a:t>
            </a:r>
            <a:endParaRPr/>
          </a:p>
        </p:txBody>
      </p:sp>
      <p:sp>
        <p:nvSpPr>
          <p:cNvPr id="638" name="Google Shape;638;p80"/>
          <p:cNvSpPr txBox="1"/>
          <p:nvPr>
            <p:ph idx="1" type="body"/>
          </p:nvPr>
        </p:nvSpPr>
        <p:spPr>
          <a:xfrm>
            <a:off x="719091" y="764620"/>
            <a:ext cx="11282779" cy="6066747"/>
          </a:xfrm>
          <a:prstGeom prst="rect">
            <a:avLst/>
          </a:prstGeom>
          <a:noFill/>
          <a:ln>
            <a:noFill/>
          </a:ln>
        </p:spPr>
        <p:txBody>
          <a:bodyPr anchorCtr="0" anchor="t" bIns="45700" lIns="91425" spcFirstLastPara="1" rIns="91425" wrap="square" tIns="45700">
            <a:normAutofit fontScale="40000" lnSpcReduction="20000"/>
          </a:bodyPr>
          <a:lstStyle/>
          <a:p>
            <a:pPr indent="-76200" lvl="0" marL="228600" rtl="0" algn="l">
              <a:lnSpc>
                <a:spcPct val="90000"/>
              </a:lnSpc>
              <a:spcBef>
                <a:spcPts val="0"/>
              </a:spcBef>
              <a:spcAft>
                <a:spcPts val="0"/>
              </a:spcAft>
              <a:buClr>
                <a:schemeClr val="dk1"/>
              </a:buClr>
              <a:buSzPct val="100000"/>
              <a:buNone/>
            </a:pPr>
            <a:r>
              <a:t/>
            </a:r>
            <a:endParaRPr sz="6000"/>
          </a:p>
          <a:p>
            <a:pPr indent="-228600" lvl="0" marL="228600" rtl="0" algn="l">
              <a:lnSpc>
                <a:spcPct val="90000"/>
              </a:lnSpc>
              <a:spcBef>
                <a:spcPts val="1000"/>
              </a:spcBef>
              <a:spcAft>
                <a:spcPts val="0"/>
              </a:spcAft>
              <a:buClr>
                <a:schemeClr val="dk1"/>
              </a:buClr>
              <a:buSzPct val="100000"/>
              <a:buChar char="•"/>
            </a:pPr>
            <a:r>
              <a:rPr lang="en-US" sz="6000"/>
              <a:t>A convolutional network layer is designed to capture three properties of V1:</a:t>
            </a:r>
            <a:endParaRPr/>
          </a:p>
          <a:p>
            <a:pPr indent="0" lvl="0" marL="0" rtl="0" algn="l">
              <a:lnSpc>
                <a:spcPct val="90000"/>
              </a:lnSpc>
              <a:spcBef>
                <a:spcPts val="1000"/>
              </a:spcBef>
              <a:spcAft>
                <a:spcPts val="0"/>
              </a:spcAft>
              <a:buClr>
                <a:schemeClr val="dk1"/>
              </a:buClr>
              <a:buSzPct val="100000"/>
              <a:buNone/>
            </a:pPr>
            <a:r>
              <a:rPr lang="en-US" sz="6000"/>
              <a:t>1. 🡪V1 is arranged in a </a:t>
            </a:r>
            <a:r>
              <a:rPr lang="en-US" sz="6000">
                <a:solidFill>
                  <a:srgbClr val="FF0000"/>
                </a:solidFill>
              </a:rPr>
              <a:t>spatial map &amp; has 2D structure </a:t>
            </a:r>
            <a:r>
              <a:rPr lang="en-US" sz="6000"/>
              <a:t>mirroring the structure of the image in the retina</a:t>
            </a:r>
            <a:endParaRPr/>
          </a:p>
          <a:p>
            <a:pPr indent="0" lvl="0" marL="0" rtl="0" algn="l">
              <a:lnSpc>
                <a:spcPct val="90000"/>
              </a:lnSpc>
              <a:spcBef>
                <a:spcPts val="1000"/>
              </a:spcBef>
              <a:spcAft>
                <a:spcPts val="0"/>
              </a:spcAft>
              <a:buClr>
                <a:schemeClr val="dk1"/>
              </a:buClr>
              <a:buSzPct val="100000"/>
              <a:buNone/>
            </a:pPr>
            <a:r>
              <a:rPr lang="en-US" sz="6000"/>
              <a:t>🡪Convolutional networks capture this property by having their features defined in terms of </a:t>
            </a:r>
            <a:r>
              <a:rPr lang="en-US" sz="6000">
                <a:solidFill>
                  <a:srgbClr val="FF0000"/>
                </a:solidFill>
              </a:rPr>
              <a:t>two dimensional maps.</a:t>
            </a:r>
            <a:endParaRPr/>
          </a:p>
          <a:p>
            <a:pPr indent="0" lvl="0" marL="0" rtl="0" algn="l">
              <a:lnSpc>
                <a:spcPct val="90000"/>
              </a:lnSpc>
              <a:spcBef>
                <a:spcPts val="1000"/>
              </a:spcBef>
              <a:spcAft>
                <a:spcPts val="0"/>
              </a:spcAft>
              <a:buClr>
                <a:schemeClr val="dk1"/>
              </a:buClr>
              <a:buSzPct val="100000"/>
              <a:buNone/>
            </a:pPr>
            <a:r>
              <a:rPr lang="en-US" sz="6000"/>
              <a:t>2.🡪V1 contains many </a:t>
            </a:r>
            <a:r>
              <a:rPr lang="en-US" sz="6000">
                <a:solidFill>
                  <a:srgbClr val="FF0000"/>
                </a:solidFill>
              </a:rPr>
              <a:t>simple cells </a:t>
            </a:r>
            <a:r>
              <a:rPr lang="en-US" sz="6000"/>
              <a:t>does the activity of</a:t>
            </a:r>
            <a:r>
              <a:rPr b="1" lang="en-US" sz="6000"/>
              <a:t> </a:t>
            </a:r>
            <a:r>
              <a:rPr lang="en-US" sz="6000"/>
              <a:t>a linear function of the image in a small, spatially localized field </a:t>
            </a:r>
            <a:endParaRPr/>
          </a:p>
          <a:p>
            <a:pPr indent="0" lvl="0" marL="0" rtl="0" algn="l">
              <a:lnSpc>
                <a:spcPct val="90000"/>
              </a:lnSpc>
              <a:spcBef>
                <a:spcPts val="1000"/>
              </a:spcBef>
              <a:spcAft>
                <a:spcPts val="0"/>
              </a:spcAft>
              <a:buClr>
                <a:schemeClr val="dk1"/>
              </a:buClr>
              <a:buSzPct val="100000"/>
              <a:buNone/>
            </a:pPr>
            <a:r>
              <a:rPr lang="en-US" sz="6000"/>
              <a:t>🡪The </a:t>
            </a:r>
            <a:r>
              <a:rPr lang="en-US" sz="6000">
                <a:solidFill>
                  <a:srgbClr val="FF0000"/>
                </a:solidFill>
              </a:rPr>
              <a:t>detector units </a:t>
            </a:r>
            <a:r>
              <a:rPr lang="en-US" sz="6000"/>
              <a:t>of a convolutional network are designed to emulate these properties of simple cells</a:t>
            </a:r>
            <a:endParaRPr/>
          </a:p>
          <a:p>
            <a:pPr indent="0" lvl="0" marL="0" rtl="0" algn="l">
              <a:lnSpc>
                <a:spcPct val="90000"/>
              </a:lnSpc>
              <a:spcBef>
                <a:spcPts val="1000"/>
              </a:spcBef>
              <a:spcAft>
                <a:spcPts val="0"/>
              </a:spcAft>
              <a:buClr>
                <a:schemeClr val="dk1"/>
              </a:buClr>
              <a:buSzPct val="100000"/>
              <a:buNone/>
            </a:pPr>
            <a:r>
              <a:rPr lang="en-US" sz="6000"/>
              <a:t>3. 🡪V1 also contains many </a:t>
            </a:r>
            <a:r>
              <a:rPr lang="en-US" sz="6000">
                <a:solidFill>
                  <a:srgbClr val="FF0000"/>
                </a:solidFill>
              </a:rPr>
              <a:t>complex cells &amp; </a:t>
            </a:r>
            <a:r>
              <a:rPr lang="en-US" sz="6000"/>
              <a:t>these cells respond to features that are similar to those detected by simple cells, but complex cells are </a:t>
            </a:r>
            <a:r>
              <a:rPr lang="en-US" sz="6000">
                <a:solidFill>
                  <a:srgbClr val="FF0000"/>
                </a:solidFill>
              </a:rPr>
              <a:t>invariant to small shifts in </a:t>
            </a:r>
            <a:r>
              <a:rPr lang="en-US" sz="6000"/>
              <a:t>the position of the feature. </a:t>
            </a:r>
            <a:endParaRPr/>
          </a:p>
          <a:p>
            <a:pPr indent="0" lvl="0" marL="0" rtl="0" algn="l">
              <a:lnSpc>
                <a:spcPct val="90000"/>
              </a:lnSpc>
              <a:spcBef>
                <a:spcPts val="1000"/>
              </a:spcBef>
              <a:spcAft>
                <a:spcPts val="0"/>
              </a:spcAft>
              <a:buClr>
                <a:schemeClr val="dk1"/>
              </a:buClr>
              <a:buSzPct val="100000"/>
              <a:buNone/>
            </a:pPr>
            <a:r>
              <a:rPr lang="en-US" sz="6000"/>
              <a:t>🡪This inspires the pooling units of convolutional networks. </a:t>
            </a:r>
            <a:endParaRPr/>
          </a:p>
          <a:p>
            <a:pPr indent="0" lvl="0" marL="0" rtl="0" algn="l">
              <a:lnSpc>
                <a:spcPct val="90000"/>
              </a:lnSpc>
              <a:spcBef>
                <a:spcPts val="1000"/>
              </a:spcBef>
              <a:spcAft>
                <a:spcPts val="0"/>
              </a:spcAft>
              <a:buClr>
                <a:schemeClr val="dk1"/>
              </a:buClr>
              <a:buSzPct val="100000"/>
              <a:buNone/>
            </a:pPr>
            <a:r>
              <a:rPr lang="en-US" sz="6000"/>
              <a:t>🡪Complex cells are also invariant to some </a:t>
            </a:r>
            <a:r>
              <a:rPr lang="en-US" sz="6000">
                <a:solidFill>
                  <a:srgbClr val="FF0000"/>
                </a:solidFill>
              </a:rPr>
              <a:t>changes in lighting </a:t>
            </a:r>
            <a:r>
              <a:rPr lang="en-US" sz="6000"/>
              <a:t>that cannot be captured simply by pooling over spatial locations</a:t>
            </a:r>
            <a:endParaRPr/>
          </a:p>
          <a:p>
            <a:pPr indent="0" lvl="0" marL="0" rtl="0" algn="l">
              <a:lnSpc>
                <a:spcPct val="90000"/>
              </a:lnSpc>
              <a:spcBef>
                <a:spcPts val="1000"/>
              </a:spcBef>
              <a:spcAft>
                <a:spcPts val="0"/>
              </a:spcAft>
              <a:buClr>
                <a:schemeClr val="dk1"/>
              </a:buClr>
              <a:buSzPct val="100000"/>
              <a:buNone/>
            </a:pPr>
            <a:r>
              <a:rPr lang="en-US" sz="6000"/>
              <a:t>🡪Cross-channel pooling strategies in convolutional networks, such as maxout units</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81"/>
          <p:cNvSpPr txBox="1"/>
          <p:nvPr>
            <p:ph type="title"/>
          </p:nvPr>
        </p:nvSpPr>
        <p:spPr>
          <a:xfrm>
            <a:off x="1289892" y="144788"/>
            <a:ext cx="10515600" cy="79624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Neuroscientific basis for CNN</a:t>
            </a:r>
            <a:endParaRPr/>
          </a:p>
        </p:txBody>
      </p:sp>
      <p:sp>
        <p:nvSpPr>
          <p:cNvPr id="644" name="Google Shape;644;p81"/>
          <p:cNvSpPr txBox="1"/>
          <p:nvPr>
            <p:ph idx="1" type="body"/>
          </p:nvPr>
        </p:nvSpPr>
        <p:spPr>
          <a:xfrm>
            <a:off x="239697" y="941034"/>
            <a:ext cx="11842811" cy="5735188"/>
          </a:xfrm>
          <a:prstGeom prst="rect">
            <a:avLst/>
          </a:prstGeom>
          <a:noFill/>
          <a:ln>
            <a:noFill/>
          </a:ln>
        </p:spPr>
        <p:txBody>
          <a:bodyPr anchorCtr="0" anchor="t" bIns="45700" lIns="91425" spcFirstLastPara="1" rIns="91425" wrap="square" tIns="45700">
            <a:normAutofit fontScale="92500"/>
          </a:bodyPr>
          <a:lstStyle/>
          <a:p>
            <a:pPr indent="-228600" lvl="0" marL="228600" rtl="0" algn="l">
              <a:lnSpc>
                <a:spcPct val="90000"/>
              </a:lnSpc>
              <a:spcBef>
                <a:spcPts val="0"/>
              </a:spcBef>
              <a:spcAft>
                <a:spcPts val="0"/>
              </a:spcAft>
              <a:buClr>
                <a:schemeClr val="dk1"/>
              </a:buClr>
              <a:buSzPct val="100000"/>
              <a:buChar char="•"/>
            </a:pPr>
            <a:r>
              <a:rPr lang="en-US"/>
              <a:t>As we pass through </a:t>
            </a:r>
            <a:r>
              <a:rPr lang="en-US">
                <a:solidFill>
                  <a:srgbClr val="FF0000"/>
                </a:solidFill>
              </a:rPr>
              <a:t>multiple anatomical layers of the brain</a:t>
            </a:r>
            <a:r>
              <a:rPr lang="en-US"/>
              <a:t>, find </a:t>
            </a:r>
            <a:r>
              <a:rPr lang="en-US">
                <a:solidFill>
                  <a:srgbClr val="FF0000"/>
                </a:solidFill>
              </a:rPr>
              <a:t>cells that respond to some specific concept</a:t>
            </a:r>
            <a:r>
              <a:rPr lang="en-US"/>
              <a:t> and are invariant to many transformations of the input</a:t>
            </a:r>
            <a:endParaRPr/>
          </a:p>
          <a:p>
            <a:pPr indent="-228600" lvl="0" marL="228600" rtl="0" algn="l">
              <a:lnSpc>
                <a:spcPct val="90000"/>
              </a:lnSpc>
              <a:spcBef>
                <a:spcPts val="1000"/>
              </a:spcBef>
              <a:spcAft>
                <a:spcPts val="0"/>
              </a:spcAft>
              <a:buClr>
                <a:schemeClr val="dk1"/>
              </a:buClr>
              <a:buSzPct val="100000"/>
              <a:buChar char="•"/>
            </a:pPr>
            <a:r>
              <a:rPr lang="en-US"/>
              <a:t>These cells have been nicknamed </a:t>
            </a:r>
            <a:r>
              <a:rPr lang="en-US">
                <a:solidFill>
                  <a:srgbClr val="00B050"/>
                </a:solidFill>
              </a:rPr>
              <a:t>“grandmother cells”—</a:t>
            </a:r>
            <a:r>
              <a:rPr lang="en-US"/>
              <a:t>the idea is that a person could have a neuron that  activates when seeing an image of their grandmother</a:t>
            </a:r>
            <a:endParaRPr/>
          </a:p>
          <a:p>
            <a:pPr indent="-228600" lvl="0" marL="228600" rtl="0" algn="l">
              <a:lnSpc>
                <a:spcPct val="90000"/>
              </a:lnSpc>
              <a:spcBef>
                <a:spcPts val="1000"/>
              </a:spcBef>
              <a:spcAft>
                <a:spcPts val="0"/>
              </a:spcAft>
              <a:buClr>
                <a:schemeClr val="dk1"/>
              </a:buClr>
              <a:buSzPct val="100000"/>
              <a:buChar char="•"/>
            </a:pPr>
            <a:r>
              <a:rPr lang="en-US"/>
              <a:t>These </a:t>
            </a:r>
            <a:r>
              <a:rPr lang="en-US">
                <a:solidFill>
                  <a:srgbClr val="FF0000"/>
                </a:solidFill>
              </a:rPr>
              <a:t>grandmother cells exist </a:t>
            </a:r>
            <a:r>
              <a:rPr lang="en-US"/>
              <a:t>in the human brain, in a region called the </a:t>
            </a:r>
            <a:r>
              <a:rPr lang="en-US">
                <a:solidFill>
                  <a:srgbClr val="FF0000"/>
                </a:solidFill>
              </a:rPr>
              <a:t>medial temporal lobe </a:t>
            </a:r>
            <a:endParaRPr/>
          </a:p>
          <a:p>
            <a:pPr indent="-228600" lvl="0" marL="228600" rtl="0" algn="l">
              <a:lnSpc>
                <a:spcPct val="90000"/>
              </a:lnSpc>
              <a:spcBef>
                <a:spcPts val="1000"/>
              </a:spcBef>
              <a:spcAft>
                <a:spcPts val="0"/>
              </a:spcAft>
              <a:buClr>
                <a:srgbClr val="00B0F0"/>
              </a:buClr>
              <a:buSzPct val="100000"/>
              <a:buChar char="•"/>
            </a:pPr>
            <a:r>
              <a:rPr lang="en-US">
                <a:solidFill>
                  <a:srgbClr val="00B0F0"/>
                </a:solidFill>
              </a:rPr>
              <a:t>Researchers tested whether individual neurons would respond to photos of famous individuals.</a:t>
            </a:r>
            <a:endParaRPr/>
          </a:p>
          <a:p>
            <a:pPr indent="-228600" lvl="0" marL="228600" rtl="0" algn="l">
              <a:lnSpc>
                <a:spcPct val="90000"/>
              </a:lnSpc>
              <a:spcBef>
                <a:spcPts val="1000"/>
              </a:spcBef>
              <a:spcAft>
                <a:spcPts val="0"/>
              </a:spcAft>
              <a:buClr>
                <a:schemeClr val="dk1"/>
              </a:buClr>
              <a:buSzPct val="100000"/>
              <a:buChar char="•"/>
            </a:pPr>
            <a:r>
              <a:rPr lang="en-US"/>
              <a:t>“Halle Berry neuron”: an individual neuron that is activated by the concept of Halle Berry. </a:t>
            </a:r>
            <a:endParaRPr/>
          </a:p>
          <a:p>
            <a:pPr indent="-228600" lvl="0" marL="228600" rtl="0" algn="l">
              <a:lnSpc>
                <a:spcPct val="90000"/>
              </a:lnSpc>
              <a:spcBef>
                <a:spcPts val="1000"/>
              </a:spcBef>
              <a:spcAft>
                <a:spcPts val="0"/>
              </a:spcAft>
              <a:buClr>
                <a:schemeClr val="dk1"/>
              </a:buClr>
              <a:buSzPct val="100000"/>
              <a:buChar char="•"/>
            </a:pPr>
            <a:r>
              <a:rPr lang="en-US"/>
              <a:t>This neuron fires when a person sees a photo of Halle Berry, a drawing of Halle Berry, or even text containing the words “Halle Berry.” </a:t>
            </a:r>
            <a:endParaRPr/>
          </a:p>
          <a:p>
            <a:pPr indent="-228600" lvl="0" marL="228600" rtl="0" algn="l">
              <a:lnSpc>
                <a:spcPct val="90000"/>
              </a:lnSpc>
              <a:spcBef>
                <a:spcPts val="1000"/>
              </a:spcBef>
              <a:spcAft>
                <a:spcPts val="0"/>
              </a:spcAft>
              <a:buClr>
                <a:schemeClr val="dk1"/>
              </a:buClr>
              <a:buSzPct val="100000"/>
              <a:buChar char="•"/>
            </a:pPr>
            <a:r>
              <a:rPr lang="en-US"/>
              <a:t>Other neurons responded to the presence of Bill Clinton, Jennifer Aniston, etc.</a:t>
            </a:r>
            <a:endParaRPr/>
          </a:p>
          <a:p>
            <a:pPr indent="-64135" lvl="0" marL="228600" rtl="0" algn="l">
              <a:lnSpc>
                <a:spcPct val="90000"/>
              </a:lnSpc>
              <a:spcBef>
                <a:spcPts val="1000"/>
              </a:spcBef>
              <a:spcAft>
                <a:spcPts val="0"/>
              </a:spcAft>
              <a:buClr>
                <a:schemeClr val="dk1"/>
              </a:buClr>
              <a:buSzPct val="100000"/>
              <a:buNone/>
            </a:pPr>
            <a:r>
              <a:t/>
            </a:r>
            <a:endParaRPr/>
          </a:p>
          <a:p>
            <a:pPr indent="-64135" lvl="0" marL="228600" rtl="0" algn="l">
              <a:lnSpc>
                <a:spcPct val="90000"/>
              </a:lnSpc>
              <a:spcBef>
                <a:spcPts val="1000"/>
              </a:spcBef>
              <a:spcAft>
                <a:spcPts val="0"/>
              </a:spcAft>
              <a:buClr>
                <a:schemeClr val="dk1"/>
              </a:buClr>
              <a:buSzPct val="100000"/>
              <a:buNone/>
            </a:pPr>
            <a:r>
              <a:t/>
            </a:r>
            <a:endParaRPr/>
          </a:p>
          <a:p>
            <a:pPr indent="-64135" lvl="0" marL="228600" rtl="0" algn="l">
              <a:lnSpc>
                <a:spcPct val="90000"/>
              </a:lnSpc>
              <a:spcBef>
                <a:spcPts val="1000"/>
              </a:spcBef>
              <a:spcAft>
                <a:spcPts val="0"/>
              </a:spcAft>
              <a:buClr>
                <a:schemeClr val="dk1"/>
              </a:buClr>
              <a:buSzPct val="100000"/>
              <a:buNone/>
            </a:pPr>
            <a:r>
              <a:t/>
            </a:r>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82"/>
          <p:cNvSpPr txBox="1"/>
          <p:nvPr>
            <p:ph type="title"/>
          </p:nvPr>
        </p:nvSpPr>
        <p:spPr>
          <a:xfrm>
            <a:off x="1466161"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Neuroscientific basis for CNN</a:t>
            </a:r>
            <a:endParaRPr/>
          </a:p>
        </p:txBody>
      </p:sp>
      <p:sp>
        <p:nvSpPr>
          <p:cNvPr id="650" name="Google Shape;650;p82"/>
          <p:cNvSpPr txBox="1"/>
          <p:nvPr>
            <p:ph idx="1" type="body"/>
          </p:nvPr>
        </p:nvSpPr>
        <p:spPr>
          <a:xfrm>
            <a:off x="297455" y="1432193"/>
            <a:ext cx="11894545" cy="5266062"/>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US"/>
              <a:t>There are many differences between convolutional networks and the mammalian vision system. </a:t>
            </a:r>
            <a:endParaRPr/>
          </a:p>
          <a:p>
            <a:pPr indent="-228600" lvl="0" marL="228600" rtl="0" algn="l">
              <a:lnSpc>
                <a:spcPct val="90000"/>
              </a:lnSpc>
              <a:spcBef>
                <a:spcPts val="1000"/>
              </a:spcBef>
              <a:spcAft>
                <a:spcPts val="0"/>
              </a:spcAft>
              <a:buClr>
                <a:schemeClr val="dk1"/>
              </a:buClr>
              <a:buSzPts val="2800"/>
              <a:buChar char="•"/>
            </a:pPr>
            <a:r>
              <a:rPr lang="en-US"/>
              <a:t>As a brief list:</a:t>
            </a:r>
            <a:endParaRPr/>
          </a:p>
          <a:p>
            <a:pPr indent="0" lvl="0" marL="0" rtl="0" algn="l">
              <a:lnSpc>
                <a:spcPct val="90000"/>
              </a:lnSpc>
              <a:spcBef>
                <a:spcPts val="1000"/>
              </a:spcBef>
              <a:spcAft>
                <a:spcPts val="0"/>
              </a:spcAft>
              <a:buClr>
                <a:schemeClr val="dk1"/>
              </a:buClr>
              <a:buSzPts val="2800"/>
              <a:buNone/>
            </a:pPr>
            <a:r>
              <a:rPr lang="en-US"/>
              <a:t>1)The human eye is mostly </a:t>
            </a:r>
            <a:r>
              <a:rPr lang="en-US">
                <a:solidFill>
                  <a:srgbClr val="00B050"/>
                </a:solidFill>
              </a:rPr>
              <a:t>very low resolution</a:t>
            </a:r>
            <a:r>
              <a:rPr lang="en-US"/>
              <a:t>, except for a tiny patch called the </a:t>
            </a:r>
            <a:r>
              <a:rPr b="1" lang="en-US"/>
              <a:t>fovea</a:t>
            </a:r>
            <a:r>
              <a:rPr lang="en-US"/>
              <a:t>. The fovea only observes an area about </a:t>
            </a:r>
            <a:r>
              <a:rPr lang="en-US">
                <a:solidFill>
                  <a:srgbClr val="00B0F0"/>
                </a:solidFill>
              </a:rPr>
              <a:t>the size of a thumbnail held </a:t>
            </a:r>
            <a:r>
              <a:rPr lang="en-US"/>
              <a:t>at arms length.</a:t>
            </a:r>
            <a:endParaRPr/>
          </a:p>
          <a:p>
            <a:pPr indent="0" lvl="0" marL="0" rtl="0" algn="l">
              <a:lnSpc>
                <a:spcPct val="90000"/>
              </a:lnSpc>
              <a:spcBef>
                <a:spcPts val="1000"/>
              </a:spcBef>
              <a:spcAft>
                <a:spcPts val="0"/>
              </a:spcAft>
              <a:buClr>
                <a:schemeClr val="dk1"/>
              </a:buClr>
              <a:buSzPts val="2800"/>
              <a:buNone/>
            </a:pPr>
            <a:r>
              <a:rPr lang="en-US"/>
              <a:t>🡪We feel as if we can see an entire scene in high resolution, </a:t>
            </a:r>
            <a:r>
              <a:rPr lang="en-US">
                <a:solidFill>
                  <a:srgbClr val="00B0F0"/>
                </a:solidFill>
              </a:rPr>
              <a:t>this is an illusion </a:t>
            </a:r>
            <a:r>
              <a:rPr lang="en-US"/>
              <a:t>created by the </a:t>
            </a:r>
            <a:r>
              <a:rPr lang="en-US">
                <a:solidFill>
                  <a:srgbClr val="00B050"/>
                </a:solidFill>
              </a:rPr>
              <a:t>subconscious part of our brain</a:t>
            </a:r>
            <a:r>
              <a:rPr lang="en-US"/>
              <a:t>, as it stitches together several </a:t>
            </a:r>
            <a:r>
              <a:rPr lang="en-US">
                <a:solidFill>
                  <a:srgbClr val="00B050"/>
                </a:solidFill>
              </a:rPr>
              <a:t>glimpses of small areas</a:t>
            </a:r>
            <a:r>
              <a:rPr lang="en-US"/>
              <a:t>. </a:t>
            </a:r>
            <a:endParaRPr/>
          </a:p>
          <a:p>
            <a:pPr indent="0" lvl="0" marL="0" rtl="0" algn="l">
              <a:lnSpc>
                <a:spcPct val="90000"/>
              </a:lnSpc>
              <a:spcBef>
                <a:spcPts val="1000"/>
              </a:spcBef>
              <a:spcAft>
                <a:spcPts val="0"/>
              </a:spcAft>
              <a:buClr>
                <a:schemeClr val="dk1"/>
              </a:buClr>
              <a:buSzPts val="2800"/>
              <a:buNone/>
            </a:pPr>
            <a:r>
              <a:rPr lang="en-US"/>
              <a:t>🡪Most </a:t>
            </a:r>
            <a:r>
              <a:rPr lang="en-US">
                <a:solidFill>
                  <a:srgbClr val="00B050"/>
                </a:solidFill>
              </a:rPr>
              <a:t>convolutional networks </a:t>
            </a:r>
            <a:r>
              <a:rPr lang="en-US"/>
              <a:t>actually receive </a:t>
            </a:r>
            <a:r>
              <a:rPr lang="en-US">
                <a:solidFill>
                  <a:srgbClr val="00B050"/>
                </a:solidFill>
              </a:rPr>
              <a:t>large full resolution </a:t>
            </a:r>
            <a:r>
              <a:rPr lang="en-US"/>
              <a:t>photographs as input. </a:t>
            </a:r>
            <a:endParaRPr/>
          </a:p>
          <a:p>
            <a:pPr indent="0" lvl="0" marL="0" rtl="0" algn="l">
              <a:lnSpc>
                <a:spcPct val="90000"/>
              </a:lnSpc>
              <a:spcBef>
                <a:spcPts val="1000"/>
              </a:spcBef>
              <a:spcAft>
                <a:spcPts val="0"/>
              </a:spcAft>
              <a:buClr>
                <a:schemeClr val="dk1"/>
              </a:buClr>
              <a:buSzPts val="2800"/>
              <a:buNone/>
            </a:pPr>
            <a:r>
              <a:rPr lang="en-US"/>
              <a:t>🡪The human brain makes </a:t>
            </a:r>
            <a:r>
              <a:rPr lang="en-US">
                <a:solidFill>
                  <a:srgbClr val="00B050"/>
                </a:solidFill>
              </a:rPr>
              <a:t>several eye movements </a:t>
            </a:r>
            <a:r>
              <a:rPr lang="en-US"/>
              <a:t>called </a:t>
            </a:r>
            <a:r>
              <a:rPr b="1" lang="en-US"/>
              <a:t>saccades </a:t>
            </a:r>
            <a:r>
              <a:rPr lang="en-US"/>
              <a:t>to glimpse the most visually salient or task-relevant parts of a scene.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83"/>
          <p:cNvSpPr txBox="1"/>
          <p:nvPr>
            <p:ph type="title"/>
          </p:nvPr>
        </p:nvSpPr>
        <p:spPr>
          <a:xfrm>
            <a:off x="1396551" y="0"/>
            <a:ext cx="10515600" cy="97815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Neuroscientific basis for CNN</a:t>
            </a:r>
            <a:endParaRPr/>
          </a:p>
        </p:txBody>
      </p:sp>
      <p:sp>
        <p:nvSpPr>
          <p:cNvPr id="656" name="Google Shape;656;p83"/>
          <p:cNvSpPr txBox="1"/>
          <p:nvPr>
            <p:ph idx="1" type="body"/>
          </p:nvPr>
        </p:nvSpPr>
        <p:spPr>
          <a:xfrm>
            <a:off x="418641" y="1068636"/>
            <a:ext cx="11688214" cy="5614508"/>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lnSpc>
                <a:spcPct val="120000"/>
              </a:lnSpc>
              <a:spcBef>
                <a:spcPts val="0"/>
              </a:spcBef>
              <a:spcAft>
                <a:spcPts val="0"/>
              </a:spcAft>
              <a:buClr>
                <a:schemeClr val="dk1"/>
              </a:buClr>
              <a:buSzPct val="100000"/>
              <a:buNone/>
            </a:pPr>
            <a:r>
              <a:rPr lang="en-US"/>
              <a:t>2) Human visual system is integrated with many </a:t>
            </a:r>
            <a:r>
              <a:rPr lang="en-US">
                <a:solidFill>
                  <a:srgbClr val="FF0000"/>
                </a:solidFill>
              </a:rPr>
              <a:t>other senses</a:t>
            </a:r>
            <a:r>
              <a:rPr lang="en-US"/>
              <a:t>, such as hearing, and factors like our moods and thoughts. </a:t>
            </a:r>
            <a:endParaRPr/>
          </a:p>
          <a:p>
            <a:pPr indent="0" lvl="0" marL="0" rtl="0" algn="l">
              <a:lnSpc>
                <a:spcPct val="120000"/>
              </a:lnSpc>
              <a:spcBef>
                <a:spcPts val="1000"/>
              </a:spcBef>
              <a:spcAft>
                <a:spcPts val="0"/>
              </a:spcAft>
              <a:buClr>
                <a:srgbClr val="00B050"/>
              </a:buClr>
              <a:buSzPct val="100000"/>
              <a:buNone/>
            </a:pPr>
            <a:r>
              <a:rPr lang="en-US">
                <a:solidFill>
                  <a:srgbClr val="00B050"/>
                </a:solidFill>
              </a:rPr>
              <a:t>🡪Convolutional networks so far are purely visual </a:t>
            </a:r>
            <a:endParaRPr/>
          </a:p>
          <a:p>
            <a:pPr indent="0" lvl="0" marL="0" rtl="0" algn="l">
              <a:lnSpc>
                <a:spcPct val="120000"/>
              </a:lnSpc>
              <a:spcBef>
                <a:spcPts val="1000"/>
              </a:spcBef>
              <a:spcAft>
                <a:spcPts val="0"/>
              </a:spcAft>
              <a:buClr>
                <a:schemeClr val="dk1"/>
              </a:buClr>
              <a:buSzPct val="100000"/>
              <a:buNone/>
            </a:pPr>
            <a:r>
              <a:rPr lang="en-US"/>
              <a:t>3)Human visual system does much more than just recognize objects. </a:t>
            </a:r>
            <a:endParaRPr/>
          </a:p>
          <a:p>
            <a:pPr indent="0" lvl="0" marL="0" rtl="0" algn="l">
              <a:lnSpc>
                <a:spcPct val="120000"/>
              </a:lnSpc>
              <a:spcBef>
                <a:spcPts val="1000"/>
              </a:spcBef>
              <a:spcAft>
                <a:spcPts val="0"/>
              </a:spcAft>
              <a:buClr>
                <a:schemeClr val="dk1"/>
              </a:buClr>
              <a:buSzPct val="100000"/>
              <a:buNone/>
            </a:pPr>
            <a:r>
              <a:rPr lang="en-US"/>
              <a:t>Understand entire scenes including many objects and relationships between objects, and processes rich 3-D geometric information </a:t>
            </a:r>
            <a:endParaRPr/>
          </a:p>
          <a:p>
            <a:pPr indent="0" lvl="0" marL="0" rtl="0" algn="l">
              <a:lnSpc>
                <a:spcPct val="120000"/>
              </a:lnSpc>
              <a:spcBef>
                <a:spcPts val="1000"/>
              </a:spcBef>
              <a:spcAft>
                <a:spcPts val="0"/>
              </a:spcAft>
              <a:buClr>
                <a:srgbClr val="00B050"/>
              </a:buClr>
              <a:buSzPct val="100000"/>
              <a:buNone/>
            </a:pPr>
            <a:r>
              <a:rPr lang="en-US">
                <a:solidFill>
                  <a:srgbClr val="00B050"/>
                </a:solidFill>
              </a:rPr>
              <a:t>🡪Convolutional networks have been applied to some of these problems but these applications are in their infancy.</a:t>
            </a:r>
            <a:endParaRPr/>
          </a:p>
          <a:p>
            <a:pPr indent="0" lvl="0" marL="0" rtl="0" algn="l">
              <a:lnSpc>
                <a:spcPct val="120000"/>
              </a:lnSpc>
              <a:spcBef>
                <a:spcPts val="1000"/>
              </a:spcBef>
              <a:spcAft>
                <a:spcPts val="0"/>
              </a:spcAft>
              <a:buClr>
                <a:schemeClr val="dk1"/>
              </a:buClr>
              <a:buSzPct val="100000"/>
              <a:buNone/>
            </a:pPr>
            <a:r>
              <a:rPr i="1" lang="en-US"/>
              <a:t>4)</a:t>
            </a:r>
            <a:r>
              <a:rPr lang="en-US"/>
              <a:t>Even simple brain areas like V1 are heavily impacted by feedback from higher levels</a:t>
            </a:r>
            <a:endParaRPr/>
          </a:p>
          <a:p>
            <a:pPr indent="0" lvl="0" marL="0" rtl="0" algn="l">
              <a:lnSpc>
                <a:spcPct val="120000"/>
              </a:lnSpc>
              <a:spcBef>
                <a:spcPts val="1000"/>
              </a:spcBef>
              <a:spcAft>
                <a:spcPts val="0"/>
              </a:spcAft>
              <a:buClr>
                <a:srgbClr val="00B050"/>
              </a:buClr>
              <a:buSzPct val="100000"/>
              <a:buNone/>
            </a:pPr>
            <a:r>
              <a:rPr lang="en-US">
                <a:solidFill>
                  <a:srgbClr val="00B050"/>
                </a:solidFill>
              </a:rPr>
              <a:t>🡪Feedback has been explored extensively in neural network models but has not yet been shown to offer a compelling improvement</a:t>
            </a:r>
            <a:endParaRPr/>
          </a:p>
          <a:p>
            <a:pPr indent="0" lvl="0" marL="0" rtl="0" algn="l">
              <a:lnSpc>
                <a:spcPct val="120000"/>
              </a:lnSpc>
              <a:spcBef>
                <a:spcPts val="1000"/>
              </a:spcBef>
              <a:spcAft>
                <a:spcPts val="0"/>
              </a:spcAft>
              <a:buClr>
                <a:schemeClr val="dk1"/>
              </a:buClr>
              <a:buSzPct val="100000"/>
              <a:buNone/>
            </a:pPr>
            <a:r>
              <a:rPr i="1" lang="en-US"/>
              <a:t>5) </a:t>
            </a:r>
            <a:r>
              <a:rPr lang="en-US"/>
              <a:t>🡪The brain probably uses very different activation and pooling functions</a:t>
            </a:r>
            <a:endParaRPr i="1"/>
          </a:p>
          <a:p>
            <a:pPr indent="0" lvl="0" marL="0" rtl="0" algn="l">
              <a:lnSpc>
                <a:spcPct val="120000"/>
              </a:lnSpc>
              <a:spcBef>
                <a:spcPts val="1000"/>
              </a:spcBef>
              <a:spcAft>
                <a:spcPts val="0"/>
              </a:spcAft>
              <a:buClr>
                <a:schemeClr val="dk1"/>
              </a:buClr>
              <a:buSzPct val="100000"/>
              <a:buNone/>
            </a:pPr>
            <a:r>
              <a:rPr lang="en-US"/>
              <a:t>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84"/>
          <p:cNvSpPr txBox="1"/>
          <p:nvPr>
            <p:ph type="title"/>
          </p:nvPr>
        </p:nvSpPr>
        <p:spPr>
          <a:xfrm>
            <a:off x="1333959" y="14478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Neuroscientific basis for CNN</a:t>
            </a:r>
            <a:endParaRPr/>
          </a:p>
        </p:txBody>
      </p:sp>
      <p:sp>
        <p:nvSpPr>
          <p:cNvPr id="662" name="Google Shape;662;p84"/>
          <p:cNvSpPr txBox="1"/>
          <p:nvPr>
            <p:ph idx="1" type="body"/>
          </p:nvPr>
        </p:nvSpPr>
        <p:spPr>
          <a:xfrm>
            <a:off x="231355" y="1366092"/>
            <a:ext cx="11721946" cy="5020191"/>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lang="en-US"/>
              <a:t>In a deep, nonlinear network, it can be difficult to understand the </a:t>
            </a:r>
            <a:r>
              <a:rPr lang="en-US">
                <a:solidFill>
                  <a:srgbClr val="FF0000"/>
                </a:solidFill>
              </a:rPr>
              <a:t>function of individual cells </a:t>
            </a:r>
            <a:endParaRPr/>
          </a:p>
          <a:p>
            <a:pPr indent="-228600" lvl="0" marL="228600" rtl="0" algn="l">
              <a:lnSpc>
                <a:spcPct val="90000"/>
              </a:lnSpc>
              <a:spcBef>
                <a:spcPts val="1000"/>
              </a:spcBef>
              <a:spcAft>
                <a:spcPts val="0"/>
              </a:spcAft>
              <a:buClr>
                <a:schemeClr val="dk1"/>
              </a:buClr>
              <a:buSzPct val="100000"/>
              <a:buChar char="•"/>
            </a:pPr>
            <a:r>
              <a:rPr lang="en-US"/>
              <a:t>Simple cells in the first layer are easier to analyze, because their responses are driven by a linear function. </a:t>
            </a:r>
            <a:endParaRPr/>
          </a:p>
          <a:p>
            <a:pPr indent="-228600" lvl="0" marL="228600" rtl="0" algn="l">
              <a:lnSpc>
                <a:spcPct val="90000"/>
              </a:lnSpc>
              <a:spcBef>
                <a:spcPts val="1000"/>
              </a:spcBef>
              <a:spcAft>
                <a:spcPts val="0"/>
              </a:spcAft>
              <a:buClr>
                <a:schemeClr val="dk1"/>
              </a:buClr>
              <a:buSzPct val="100000"/>
              <a:buChar char="•"/>
            </a:pPr>
            <a:r>
              <a:rPr lang="en-US"/>
              <a:t>In ANN, we can  display an image of the convolution kernel to see what the corresponding channel of a convolutional layer responds to </a:t>
            </a:r>
            <a:endParaRPr/>
          </a:p>
          <a:p>
            <a:pPr indent="-228600" lvl="0" marL="228600" rtl="0" algn="l">
              <a:lnSpc>
                <a:spcPct val="90000"/>
              </a:lnSpc>
              <a:spcBef>
                <a:spcPts val="1000"/>
              </a:spcBef>
              <a:spcAft>
                <a:spcPts val="0"/>
              </a:spcAft>
              <a:buClr>
                <a:schemeClr val="dk1"/>
              </a:buClr>
              <a:buSzPct val="100000"/>
              <a:buChar char="•"/>
            </a:pPr>
            <a:r>
              <a:rPr lang="en-US"/>
              <a:t>In a </a:t>
            </a:r>
            <a:r>
              <a:rPr lang="en-US">
                <a:solidFill>
                  <a:srgbClr val="00B050"/>
                </a:solidFill>
              </a:rPr>
              <a:t>biological neural network</a:t>
            </a:r>
            <a:r>
              <a:rPr lang="en-US"/>
              <a:t>, we do not have access to the weights themselves.</a:t>
            </a:r>
            <a:endParaRPr/>
          </a:p>
          <a:p>
            <a:pPr indent="-228600" lvl="0" marL="228600" rtl="0" algn="l">
              <a:lnSpc>
                <a:spcPct val="90000"/>
              </a:lnSpc>
              <a:spcBef>
                <a:spcPts val="1000"/>
              </a:spcBef>
              <a:spcAft>
                <a:spcPts val="0"/>
              </a:spcAft>
              <a:buClr>
                <a:schemeClr val="dk1"/>
              </a:buClr>
              <a:buSzPct val="100000"/>
              <a:buChar char="•"/>
            </a:pPr>
            <a:r>
              <a:rPr lang="en-US"/>
              <a:t>Put an electrode in the neuron itself, display several samples of white noise images in front of the animal’s retina, and record how each of these samples causes the neuron to activate. </a:t>
            </a:r>
            <a:endParaRPr/>
          </a:p>
          <a:p>
            <a:pPr indent="-228600" lvl="0" marL="228600" rtl="0" algn="l">
              <a:lnSpc>
                <a:spcPct val="90000"/>
              </a:lnSpc>
              <a:spcBef>
                <a:spcPts val="1000"/>
              </a:spcBef>
              <a:spcAft>
                <a:spcPts val="0"/>
              </a:spcAft>
              <a:buClr>
                <a:schemeClr val="dk1"/>
              </a:buClr>
              <a:buSzPct val="100000"/>
              <a:buChar char="•"/>
            </a:pPr>
            <a:r>
              <a:rPr lang="en-US"/>
              <a:t>Then fit a linear model to these responses in order to obtain an approximation of the neuron’s weights</a:t>
            </a:r>
            <a:endParaRPr/>
          </a:p>
          <a:p>
            <a:pPr indent="-228600" lvl="0" marL="228600" rtl="0" algn="l">
              <a:lnSpc>
                <a:spcPct val="90000"/>
              </a:lnSpc>
              <a:spcBef>
                <a:spcPts val="1000"/>
              </a:spcBef>
              <a:spcAft>
                <a:spcPts val="0"/>
              </a:spcAft>
              <a:buClr>
                <a:schemeClr val="dk1"/>
              </a:buClr>
              <a:buSzPct val="100000"/>
              <a:buChar char="•"/>
            </a:pPr>
            <a:r>
              <a:rPr lang="en-US"/>
              <a:t>This approach is known as </a:t>
            </a:r>
            <a:r>
              <a:rPr b="1" lang="en-US">
                <a:solidFill>
                  <a:srgbClr val="FF0000"/>
                </a:solidFill>
              </a:rPr>
              <a:t>reverse correlation</a:t>
            </a:r>
            <a:endParaRPr>
              <a:solidFill>
                <a:srgbClr val="FF0000"/>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85"/>
          <p:cNvSpPr txBox="1"/>
          <p:nvPr>
            <p:ph type="title"/>
          </p:nvPr>
        </p:nvSpPr>
        <p:spPr>
          <a:xfrm>
            <a:off x="1576330" y="11173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Neuroscientific basis for CNN</a:t>
            </a:r>
            <a:endParaRPr/>
          </a:p>
        </p:txBody>
      </p:sp>
      <p:sp>
        <p:nvSpPr>
          <p:cNvPr id="668" name="Google Shape;668;p85"/>
          <p:cNvSpPr txBox="1"/>
          <p:nvPr>
            <p:ph idx="1" type="body"/>
          </p:nvPr>
        </p:nvSpPr>
        <p:spPr>
          <a:xfrm>
            <a:off x="363556" y="1484102"/>
            <a:ext cx="1167788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The </a:t>
            </a:r>
            <a:r>
              <a:rPr lang="en-US">
                <a:solidFill>
                  <a:srgbClr val="FF0000"/>
                </a:solidFill>
              </a:rPr>
              <a:t>Gabor function </a:t>
            </a:r>
            <a:r>
              <a:rPr lang="en-US"/>
              <a:t>describes the </a:t>
            </a:r>
            <a:r>
              <a:rPr lang="en-US">
                <a:solidFill>
                  <a:srgbClr val="FF0000"/>
                </a:solidFill>
              </a:rPr>
              <a:t>weight at a 2-D point </a:t>
            </a:r>
            <a:r>
              <a:rPr lang="en-US"/>
              <a:t>in the image with 2-D coordinates, </a:t>
            </a:r>
            <a:r>
              <a:rPr i="1" lang="en-US"/>
              <a:t>I</a:t>
            </a:r>
            <a:r>
              <a:rPr lang="en-US"/>
              <a:t>(</a:t>
            </a:r>
            <a:r>
              <a:rPr i="1" lang="en-US"/>
              <a:t>x, y</a:t>
            </a:r>
            <a:r>
              <a:rPr lang="en-US"/>
              <a:t>). </a:t>
            </a:r>
            <a:endParaRPr/>
          </a:p>
          <a:p>
            <a:pPr indent="-228600" lvl="0" marL="228600" rtl="0" algn="l">
              <a:lnSpc>
                <a:spcPct val="90000"/>
              </a:lnSpc>
              <a:spcBef>
                <a:spcPts val="1000"/>
              </a:spcBef>
              <a:spcAft>
                <a:spcPts val="0"/>
              </a:spcAft>
              <a:buClr>
                <a:schemeClr val="dk1"/>
              </a:buClr>
              <a:buSzPts val="2800"/>
              <a:buChar char="•"/>
            </a:pPr>
            <a:r>
              <a:rPr lang="en-US"/>
              <a:t>The response of a simple cell to an image is given by</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669" name="Google Shape;669;p85"/>
          <p:cNvPicPr preferRelativeResize="0"/>
          <p:nvPr/>
        </p:nvPicPr>
        <p:blipFill rotWithShape="1">
          <a:blip r:embed="rId3">
            <a:alphaModFix/>
          </a:blip>
          <a:srcRect b="0" l="0" r="0" t="0"/>
          <a:stretch/>
        </p:blipFill>
        <p:spPr>
          <a:xfrm>
            <a:off x="830108" y="2817336"/>
            <a:ext cx="10515600" cy="2757200"/>
          </a:xfrm>
          <a:prstGeom prst="rect">
            <a:avLst/>
          </a:prstGeom>
          <a:noFill/>
          <a:ln>
            <a:noFill/>
          </a:ln>
        </p:spPr>
      </p:pic>
      <p:pic>
        <p:nvPicPr>
          <p:cNvPr id="670" name="Google Shape;670;p85"/>
          <p:cNvPicPr preferRelativeResize="0"/>
          <p:nvPr/>
        </p:nvPicPr>
        <p:blipFill rotWithShape="1">
          <a:blip r:embed="rId4">
            <a:alphaModFix/>
          </a:blip>
          <a:srcRect b="0" l="0" r="0" t="0"/>
          <a:stretch/>
        </p:blipFill>
        <p:spPr>
          <a:xfrm>
            <a:off x="830108" y="5756314"/>
            <a:ext cx="8886825" cy="787705"/>
          </a:xfrm>
          <a:prstGeom prst="rect">
            <a:avLst/>
          </a:prstGeom>
          <a:noFill/>
          <a:ln>
            <a:noFill/>
          </a:ln>
        </p:spPr>
      </p:pic>
      <p:sp>
        <p:nvSpPr>
          <p:cNvPr id="671" name="Google Shape;671;p85"/>
          <p:cNvSpPr/>
          <p:nvPr/>
        </p:nvSpPr>
        <p:spPr>
          <a:xfrm>
            <a:off x="9041176" y="1924784"/>
            <a:ext cx="3150824" cy="144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200">
                <a:solidFill>
                  <a:srgbClr val="FF0000"/>
                </a:solidFill>
                <a:latin typeface="Calibri"/>
                <a:ea typeface="Calibri"/>
                <a:cs typeface="Calibri"/>
                <a:sym typeface="Calibri"/>
              </a:rPr>
              <a:t>α</a:t>
            </a:r>
            <a:r>
              <a:rPr lang="en-US" sz="2200">
                <a:solidFill>
                  <a:srgbClr val="FF0000"/>
                </a:solidFill>
                <a:latin typeface="Calibri"/>
                <a:ea typeface="Calibri"/>
                <a:cs typeface="Calibri"/>
                <a:sym typeface="Calibri"/>
              </a:rPr>
              <a:t>, </a:t>
            </a:r>
            <a:r>
              <a:rPr i="1" lang="en-US" sz="2200">
                <a:solidFill>
                  <a:srgbClr val="FF0000"/>
                </a:solidFill>
                <a:latin typeface="Calibri"/>
                <a:ea typeface="Calibri"/>
                <a:cs typeface="Calibri"/>
                <a:sym typeface="Calibri"/>
              </a:rPr>
              <a:t>βx</a:t>
            </a:r>
            <a:r>
              <a:rPr lang="en-US" sz="2200">
                <a:solidFill>
                  <a:srgbClr val="FF0000"/>
                </a:solidFill>
                <a:latin typeface="Calibri"/>
                <a:ea typeface="Calibri"/>
                <a:cs typeface="Calibri"/>
                <a:sym typeface="Calibri"/>
              </a:rPr>
              <a:t>, </a:t>
            </a:r>
            <a:r>
              <a:rPr i="1" lang="en-US" sz="2200">
                <a:solidFill>
                  <a:srgbClr val="FF0000"/>
                </a:solidFill>
                <a:latin typeface="Calibri"/>
                <a:ea typeface="Calibri"/>
                <a:cs typeface="Calibri"/>
                <a:sym typeface="Calibri"/>
              </a:rPr>
              <a:t>βy </a:t>
            </a:r>
            <a:r>
              <a:rPr lang="en-US" sz="2200">
                <a:solidFill>
                  <a:srgbClr val="FF0000"/>
                </a:solidFill>
                <a:latin typeface="Calibri"/>
                <a:ea typeface="Calibri"/>
                <a:cs typeface="Calibri"/>
                <a:sym typeface="Calibri"/>
              </a:rPr>
              <a:t>, </a:t>
            </a:r>
            <a:r>
              <a:rPr i="1" lang="en-US" sz="2200">
                <a:solidFill>
                  <a:srgbClr val="FF0000"/>
                </a:solidFill>
                <a:latin typeface="Calibri"/>
                <a:ea typeface="Calibri"/>
                <a:cs typeface="Calibri"/>
                <a:sym typeface="Calibri"/>
              </a:rPr>
              <a:t>f</a:t>
            </a:r>
            <a:r>
              <a:rPr lang="en-US" sz="2200">
                <a:solidFill>
                  <a:srgbClr val="FF0000"/>
                </a:solidFill>
                <a:latin typeface="Calibri"/>
                <a:ea typeface="Calibri"/>
                <a:cs typeface="Calibri"/>
                <a:sym typeface="Calibri"/>
              </a:rPr>
              <a:t>, </a:t>
            </a:r>
            <a:r>
              <a:rPr i="1" lang="en-US" sz="2200">
                <a:solidFill>
                  <a:srgbClr val="FF0000"/>
                </a:solidFill>
                <a:latin typeface="Calibri"/>
                <a:ea typeface="Calibri"/>
                <a:cs typeface="Calibri"/>
                <a:sym typeface="Calibri"/>
              </a:rPr>
              <a:t>φ</a:t>
            </a:r>
            <a:r>
              <a:rPr lang="en-US" sz="2200">
                <a:solidFill>
                  <a:srgbClr val="FF0000"/>
                </a:solidFill>
                <a:latin typeface="Calibri"/>
                <a:ea typeface="Calibri"/>
                <a:cs typeface="Calibri"/>
                <a:sym typeface="Calibri"/>
              </a:rPr>
              <a:t>, </a:t>
            </a:r>
            <a:r>
              <a:rPr i="1" lang="en-US" sz="2200">
                <a:solidFill>
                  <a:srgbClr val="FF0000"/>
                </a:solidFill>
                <a:latin typeface="Calibri"/>
                <a:ea typeface="Calibri"/>
                <a:cs typeface="Calibri"/>
                <a:sym typeface="Calibri"/>
              </a:rPr>
              <a:t>x</a:t>
            </a:r>
            <a:r>
              <a:rPr lang="en-US" sz="2200">
                <a:solidFill>
                  <a:srgbClr val="FF0000"/>
                </a:solidFill>
                <a:latin typeface="Calibri"/>
                <a:ea typeface="Calibri"/>
                <a:cs typeface="Calibri"/>
                <a:sym typeface="Calibri"/>
              </a:rPr>
              <a:t>0 , </a:t>
            </a:r>
            <a:r>
              <a:rPr i="1" lang="en-US" sz="2200">
                <a:solidFill>
                  <a:srgbClr val="FF0000"/>
                </a:solidFill>
                <a:latin typeface="Calibri"/>
                <a:ea typeface="Calibri"/>
                <a:cs typeface="Calibri"/>
                <a:sym typeface="Calibri"/>
              </a:rPr>
              <a:t>y</a:t>
            </a:r>
            <a:r>
              <a:rPr lang="en-US" sz="2200">
                <a:solidFill>
                  <a:srgbClr val="FF0000"/>
                </a:solidFill>
                <a:latin typeface="Calibri"/>
                <a:ea typeface="Calibri"/>
                <a:cs typeface="Calibri"/>
                <a:sym typeface="Calibri"/>
              </a:rPr>
              <a:t>0, and </a:t>
            </a:r>
            <a:r>
              <a:rPr i="1" lang="en-US" sz="2200">
                <a:solidFill>
                  <a:srgbClr val="FF0000"/>
                </a:solidFill>
                <a:latin typeface="Calibri"/>
                <a:ea typeface="Calibri"/>
                <a:cs typeface="Calibri"/>
                <a:sym typeface="Calibri"/>
              </a:rPr>
              <a:t>τ </a:t>
            </a:r>
            <a:r>
              <a:rPr lang="en-US" sz="2200">
                <a:solidFill>
                  <a:srgbClr val="FF0000"/>
                </a:solidFill>
                <a:latin typeface="Calibri"/>
                <a:ea typeface="Calibri"/>
                <a:cs typeface="Calibri"/>
                <a:sym typeface="Calibri"/>
              </a:rPr>
              <a:t>are parameters that control the properties</a:t>
            </a:r>
            <a:endParaRPr/>
          </a:p>
          <a:p>
            <a:pPr indent="0" lvl="0" marL="0" marR="0" rtl="0" algn="l">
              <a:spcBef>
                <a:spcPts val="0"/>
              </a:spcBef>
              <a:spcAft>
                <a:spcPts val="0"/>
              </a:spcAft>
              <a:buNone/>
            </a:pPr>
            <a:r>
              <a:rPr lang="en-US" sz="2200">
                <a:solidFill>
                  <a:srgbClr val="FF0000"/>
                </a:solidFill>
                <a:latin typeface="Calibri"/>
                <a:ea typeface="Calibri"/>
                <a:cs typeface="Calibri"/>
                <a:sym typeface="Calibri"/>
              </a:rPr>
              <a:t>of the Gabor function.</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8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Neuroscientific basis for CNN</a:t>
            </a:r>
            <a:endParaRPr/>
          </a:p>
        </p:txBody>
      </p:sp>
      <p:pic>
        <p:nvPicPr>
          <p:cNvPr id="677" name="Google Shape;677;p86"/>
          <p:cNvPicPr preferRelativeResize="0"/>
          <p:nvPr/>
        </p:nvPicPr>
        <p:blipFill rotWithShape="1">
          <a:blip r:embed="rId3">
            <a:alphaModFix/>
          </a:blip>
          <a:srcRect b="0" l="0" r="0" t="0"/>
          <a:stretch/>
        </p:blipFill>
        <p:spPr>
          <a:xfrm>
            <a:off x="1433512" y="1746576"/>
            <a:ext cx="9324975" cy="2924175"/>
          </a:xfrm>
          <a:prstGeom prst="rect">
            <a:avLst/>
          </a:prstGeom>
          <a:noFill/>
          <a:ln>
            <a:noFill/>
          </a:ln>
        </p:spPr>
      </p:pic>
      <p:sp>
        <p:nvSpPr>
          <p:cNvPr id="678" name="Google Shape;678;p86"/>
          <p:cNvSpPr/>
          <p:nvPr/>
        </p:nvSpPr>
        <p:spPr>
          <a:xfrm>
            <a:off x="561860" y="5158538"/>
            <a:ext cx="11270256"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Figure 9.18: Gabor functions with a variety of parameter settings. </a:t>
            </a:r>
            <a:r>
              <a:rPr lang="en-US" sz="2800">
                <a:solidFill>
                  <a:srgbClr val="FF0000"/>
                </a:solidFill>
                <a:latin typeface="Calibri"/>
                <a:ea typeface="Calibri"/>
                <a:cs typeface="Calibri"/>
                <a:sym typeface="Calibri"/>
              </a:rPr>
              <a:t>White </a:t>
            </a:r>
            <a:r>
              <a:rPr lang="en-US" sz="2800">
                <a:solidFill>
                  <a:schemeClr val="dk1"/>
                </a:solidFill>
                <a:latin typeface="Calibri"/>
                <a:ea typeface="Calibri"/>
                <a:cs typeface="Calibri"/>
                <a:sym typeface="Calibri"/>
              </a:rPr>
              <a:t>indicates large positive weight, </a:t>
            </a:r>
            <a:r>
              <a:rPr lang="en-US" sz="2800">
                <a:solidFill>
                  <a:srgbClr val="FF0000"/>
                </a:solidFill>
                <a:latin typeface="Calibri"/>
                <a:ea typeface="Calibri"/>
                <a:cs typeface="Calibri"/>
                <a:sym typeface="Calibri"/>
              </a:rPr>
              <a:t>black </a:t>
            </a:r>
            <a:r>
              <a:rPr lang="en-US" sz="2800">
                <a:solidFill>
                  <a:schemeClr val="dk1"/>
                </a:solidFill>
                <a:latin typeface="Calibri"/>
                <a:ea typeface="Calibri"/>
                <a:cs typeface="Calibri"/>
                <a:sym typeface="Calibri"/>
              </a:rPr>
              <a:t>indicates large negative weight, and the background </a:t>
            </a:r>
            <a:r>
              <a:rPr lang="en-US" sz="2800">
                <a:solidFill>
                  <a:srgbClr val="FF0000"/>
                </a:solidFill>
                <a:latin typeface="Calibri"/>
                <a:ea typeface="Calibri"/>
                <a:cs typeface="Calibri"/>
                <a:sym typeface="Calibri"/>
              </a:rPr>
              <a:t>gray </a:t>
            </a:r>
            <a:r>
              <a:rPr lang="en-US" sz="2800">
                <a:solidFill>
                  <a:schemeClr val="dk1"/>
                </a:solidFill>
                <a:latin typeface="Calibri"/>
                <a:ea typeface="Calibri"/>
                <a:cs typeface="Calibri"/>
                <a:sym typeface="Calibri"/>
              </a:rPr>
              <a:t>corresponds to zero weight.</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8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Neuroscientific basis for CNN</a:t>
            </a:r>
            <a:endParaRPr/>
          </a:p>
        </p:txBody>
      </p:sp>
      <p:pic>
        <p:nvPicPr>
          <p:cNvPr id="684" name="Google Shape;684;p87"/>
          <p:cNvPicPr preferRelativeResize="0"/>
          <p:nvPr>
            <p:ph idx="1" type="body"/>
          </p:nvPr>
        </p:nvPicPr>
        <p:blipFill rotWithShape="1">
          <a:blip r:embed="rId3">
            <a:alphaModFix/>
          </a:blip>
          <a:srcRect b="0" l="0" r="0" t="0"/>
          <a:stretch/>
        </p:blipFill>
        <p:spPr>
          <a:xfrm>
            <a:off x="1243988" y="1966501"/>
            <a:ext cx="2895600" cy="2914650"/>
          </a:xfrm>
          <a:prstGeom prst="rect">
            <a:avLst/>
          </a:prstGeom>
          <a:noFill/>
          <a:ln>
            <a:noFill/>
          </a:ln>
        </p:spPr>
      </p:pic>
      <p:sp>
        <p:nvSpPr>
          <p:cNvPr id="685" name="Google Shape;685;p87"/>
          <p:cNvSpPr/>
          <p:nvPr/>
        </p:nvSpPr>
        <p:spPr>
          <a:xfrm>
            <a:off x="4560983" y="2065518"/>
            <a:ext cx="7238082" cy="30469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🡪Gabor functions with different values of the parameters that control the coordinate system: </a:t>
            </a:r>
            <a:r>
              <a:rPr i="1" lang="en-US" sz="2400">
                <a:solidFill>
                  <a:schemeClr val="dk1"/>
                </a:solidFill>
                <a:latin typeface="Calibri"/>
                <a:ea typeface="Calibri"/>
                <a:cs typeface="Calibri"/>
                <a:sym typeface="Calibri"/>
              </a:rPr>
              <a:t>x </a:t>
            </a:r>
            <a:r>
              <a:rPr lang="en-US" sz="2400">
                <a:solidFill>
                  <a:schemeClr val="dk1"/>
                </a:solidFill>
                <a:latin typeface="Calibri"/>
                <a:ea typeface="Calibri"/>
                <a:cs typeface="Calibri"/>
                <a:sym typeface="Calibri"/>
              </a:rPr>
              <a:t>0, </a:t>
            </a:r>
            <a:r>
              <a:rPr i="1" lang="en-US" sz="2400">
                <a:solidFill>
                  <a:schemeClr val="dk1"/>
                </a:solidFill>
                <a:latin typeface="Calibri"/>
                <a:ea typeface="Calibri"/>
                <a:cs typeface="Calibri"/>
                <a:sym typeface="Calibri"/>
              </a:rPr>
              <a:t>y</a:t>
            </a:r>
            <a:r>
              <a:rPr lang="en-US" sz="2400">
                <a:solidFill>
                  <a:schemeClr val="dk1"/>
                </a:solidFill>
                <a:latin typeface="Calibri"/>
                <a:ea typeface="Calibri"/>
                <a:cs typeface="Calibri"/>
                <a:sym typeface="Calibri"/>
              </a:rPr>
              <a:t>0, and </a:t>
            </a:r>
            <a:r>
              <a:rPr i="1" lang="en-US" sz="2400">
                <a:solidFill>
                  <a:schemeClr val="dk1"/>
                </a:solidFill>
                <a:latin typeface="Calibri"/>
                <a:ea typeface="Calibri"/>
                <a:cs typeface="Calibri"/>
                <a:sym typeface="Calibri"/>
              </a:rPr>
              <a:t>τ </a:t>
            </a:r>
            <a:r>
              <a:rPr lang="en-US" sz="24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🡪Each Gabor function in this grid is assigned a value of </a:t>
            </a:r>
            <a:r>
              <a:rPr i="1" lang="en-US" sz="2400">
                <a:solidFill>
                  <a:srgbClr val="FF0000"/>
                </a:solidFill>
                <a:latin typeface="Calibri"/>
                <a:ea typeface="Calibri"/>
                <a:cs typeface="Calibri"/>
                <a:sym typeface="Calibri"/>
              </a:rPr>
              <a:t>x</a:t>
            </a:r>
            <a:r>
              <a:rPr lang="en-US" sz="2400">
                <a:solidFill>
                  <a:srgbClr val="FF0000"/>
                </a:solidFill>
                <a:latin typeface="Calibri"/>
                <a:ea typeface="Calibri"/>
                <a:cs typeface="Calibri"/>
                <a:sym typeface="Calibri"/>
              </a:rPr>
              <a:t>0 and </a:t>
            </a:r>
            <a:r>
              <a:rPr i="1" lang="en-US" sz="2400">
                <a:solidFill>
                  <a:srgbClr val="FF0000"/>
                </a:solidFill>
                <a:latin typeface="Calibri"/>
                <a:ea typeface="Calibri"/>
                <a:cs typeface="Calibri"/>
                <a:sym typeface="Calibri"/>
              </a:rPr>
              <a:t>y</a:t>
            </a:r>
            <a:r>
              <a:rPr lang="en-US" sz="2400">
                <a:solidFill>
                  <a:srgbClr val="FF0000"/>
                </a:solidFill>
                <a:latin typeface="Calibri"/>
                <a:ea typeface="Calibri"/>
                <a:cs typeface="Calibri"/>
                <a:sym typeface="Calibri"/>
              </a:rPr>
              <a:t>0 proportional to its position in its grid</a:t>
            </a:r>
            <a:r>
              <a:rPr lang="en-US" sz="2400">
                <a:solidFill>
                  <a:schemeClr val="dk1"/>
                </a:solidFill>
                <a:latin typeface="Calibri"/>
                <a:ea typeface="Calibri"/>
                <a:cs typeface="Calibri"/>
                <a:sym typeface="Calibri"/>
              </a:rPr>
              <a:t>, and </a:t>
            </a:r>
            <a:r>
              <a:rPr i="1" lang="en-US" sz="2400">
                <a:solidFill>
                  <a:schemeClr val="dk1"/>
                </a:solidFill>
                <a:latin typeface="Calibri"/>
                <a:ea typeface="Calibri"/>
                <a:cs typeface="Calibri"/>
                <a:sym typeface="Calibri"/>
              </a:rPr>
              <a:t>τ </a:t>
            </a:r>
            <a:r>
              <a:rPr lang="en-US" sz="2400">
                <a:solidFill>
                  <a:schemeClr val="dk1"/>
                </a:solidFill>
                <a:latin typeface="Calibri"/>
                <a:ea typeface="Calibri"/>
                <a:cs typeface="Calibri"/>
                <a:sym typeface="Calibri"/>
              </a:rPr>
              <a:t>is chosen so that each Gabor filter is sensitive to the direction radiating out from the center of the grid.</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🡪For the other two plots, </a:t>
            </a:r>
            <a:r>
              <a:rPr i="1" lang="en-US" sz="2400">
                <a:solidFill>
                  <a:schemeClr val="dk1"/>
                </a:solidFill>
                <a:latin typeface="Calibri"/>
                <a:ea typeface="Calibri"/>
                <a:cs typeface="Calibri"/>
                <a:sym typeface="Calibri"/>
              </a:rPr>
              <a:t>x</a:t>
            </a:r>
            <a:r>
              <a:rPr lang="en-US" sz="2400">
                <a:solidFill>
                  <a:schemeClr val="dk1"/>
                </a:solidFill>
                <a:latin typeface="Calibri"/>
                <a:ea typeface="Calibri"/>
                <a:cs typeface="Calibri"/>
                <a:sym typeface="Calibri"/>
              </a:rPr>
              <a:t>0 , </a:t>
            </a:r>
            <a:r>
              <a:rPr i="1" lang="en-US" sz="2400">
                <a:solidFill>
                  <a:schemeClr val="dk1"/>
                </a:solidFill>
                <a:latin typeface="Calibri"/>
                <a:ea typeface="Calibri"/>
                <a:cs typeface="Calibri"/>
                <a:sym typeface="Calibri"/>
              </a:rPr>
              <a:t>y</a:t>
            </a:r>
            <a:r>
              <a:rPr lang="en-US" sz="2400">
                <a:solidFill>
                  <a:schemeClr val="dk1"/>
                </a:solidFill>
                <a:latin typeface="Calibri"/>
                <a:ea typeface="Calibri"/>
                <a:cs typeface="Calibri"/>
                <a:sym typeface="Calibri"/>
              </a:rPr>
              <a:t>0, and </a:t>
            </a:r>
            <a:r>
              <a:rPr i="1" lang="en-US" sz="2400">
                <a:solidFill>
                  <a:schemeClr val="dk1"/>
                </a:solidFill>
                <a:latin typeface="Calibri"/>
                <a:ea typeface="Calibri"/>
                <a:cs typeface="Calibri"/>
                <a:sym typeface="Calibri"/>
              </a:rPr>
              <a:t>τ </a:t>
            </a:r>
            <a:r>
              <a:rPr lang="en-US" sz="2400">
                <a:solidFill>
                  <a:schemeClr val="dk1"/>
                </a:solidFill>
                <a:latin typeface="Calibri"/>
                <a:ea typeface="Calibri"/>
                <a:cs typeface="Calibri"/>
                <a:sym typeface="Calibri"/>
              </a:rPr>
              <a:t>are fixed to zero.</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8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Neuroscientific basis for CNN</a:t>
            </a:r>
            <a:endParaRPr/>
          </a:p>
        </p:txBody>
      </p:sp>
      <p:pic>
        <p:nvPicPr>
          <p:cNvPr id="691" name="Google Shape;691;p88"/>
          <p:cNvPicPr preferRelativeResize="0"/>
          <p:nvPr>
            <p:ph idx="1" type="body"/>
          </p:nvPr>
        </p:nvPicPr>
        <p:blipFill rotWithShape="1">
          <a:blip r:embed="rId3">
            <a:alphaModFix/>
          </a:blip>
          <a:srcRect b="0" l="0" r="0" t="0"/>
          <a:stretch/>
        </p:blipFill>
        <p:spPr>
          <a:xfrm>
            <a:off x="863159" y="2256038"/>
            <a:ext cx="2886075" cy="2895600"/>
          </a:xfrm>
          <a:prstGeom prst="rect">
            <a:avLst/>
          </a:prstGeom>
          <a:noFill/>
          <a:ln>
            <a:noFill/>
          </a:ln>
        </p:spPr>
      </p:pic>
      <p:sp>
        <p:nvSpPr>
          <p:cNvPr id="692" name="Google Shape;692;p88"/>
          <p:cNvSpPr/>
          <p:nvPr/>
        </p:nvSpPr>
        <p:spPr>
          <a:xfrm>
            <a:off x="4010140" y="2274838"/>
            <a:ext cx="7877060" cy="30469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dk1"/>
                </a:solidFill>
                <a:latin typeface="Calibri"/>
                <a:ea typeface="Calibri"/>
                <a:cs typeface="Calibri"/>
                <a:sym typeface="Calibri"/>
              </a:rPr>
              <a:t>🡪</a:t>
            </a:r>
            <a:r>
              <a:rPr lang="en-US" sz="2400">
                <a:solidFill>
                  <a:schemeClr val="dk1"/>
                </a:solidFill>
                <a:latin typeface="Calibri"/>
                <a:ea typeface="Calibri"/>
                <a:cs typeface="Calibri"/>
                <a:sym typeface="Calibri"/>
              </a:rPr>
              <a:t>Gabor functions with different Gaussian scale parameters </a:t>
            </a:r>
            <a:r>
              <a:rPr i="1" lang="en-US" sz="2400">
                <a:solidFill>
                  <a:schemeClr val="dk1"/>
                </a:solidFill>
                <a:latin typeface="Calibri"/>
                <a:ea typeface="Calibri"/>
                <a:cs typeface="Calibri"/>
                <a:sym typeface="Calibri"/>
              </a:rPr>
              <a:t>βx </a:t>
            </a:r>
            <a:r>
              <a:rPr lang="en-US" sz="2400">
                <a:solidFill>
                  <a:schemeClr val="dk1"/>
                </a:solidFill>
                <a:latin typeface="Calibri"/>
                <a:ea typeface="Calibri"/>
                <a:cs typeface="Calibri"/>
                <a:sym typeface="Calibri"/>
              </a:rPr>
              <a:t>and </a:t>
            </a:r>
            <a:r>
              <a:rPr i="1" lang="en-US" sz="2400">
                <a:solidFill>
                  <a:schemeClr val="dk1"/>
                </a:solidFill>
                <a:latin typeface="Calibri"/>
                <a:ea typeface="Calibri"/>
                <a:cs typeface="Calibri"/>
                <a:sym typeface="Calibri"/>
              </a:rPr>
              <a:t>βy</a:t>
            </a:r>
            <a:r>
              <a:rPr lang="en-US" sz="24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🡪Gabor functions are arranged in </a:t>
            </a:r>
            <a:r>
              <a:rPr lang="en-US" sz="2400">
                <a:solidFill>
                  <a:srgbClr val="FF0000"/>
                </a:solidFill>
                <a:latin typeface="Calibri"/>
                <a:ea typeface="Calibri"/>
                <a:cs typeface="Calibri"/>
                <a:sym typeface="Calibri"/>
              </a:rPr>
              <a:t>increasing</a:t>
            </a:r>
            <a:endParaRPr/>
          </a:p>
          <a:p>
            <a:pPr indent="0" lvl="0" marL="0" marR="0" rtl="0" algn="l">
              <a:spcBef>
                <a:spcPts val="0"/>
              </a:spcBef>
              <a:spcAft>
                <a:spcPts val="0"/>
              </a:spcAft>
              <a:buNone/>
            </a:pPr>
            <a:r>
              <a:rPr lang="en-US" sz="2400">
                <a:solidFill>
                  <a:srgbClr val="FF0000"/>
                </a:solidFill>
                <a:latin typeface="Calibri"/>
                <a:ea typeface="Calibri"/>
                <a:cs typeface="Calibri"/>
                <a:sym typeface="Calibri"/>
              </a:rPr>
              <a:t>width </a:t>
            </a:r>
            <a:r>
              <a:rPr lang="en-US" sz="2400">
                <a:solidFill>
                  <a:schemeClr val="dk1"/>
                </a:solidFill>
                <a:latin typeface="Calibri"/>
                <a:ea typeface="Calibri"/>
                <a:cs typeface="Calibri"/>
                <a:sym typeface="Calibri"/>
              </a:rPr>
              <a:t>(decreasing </a:t>
            </a:r>
            <a:r>
              <a:rPr i="1" lang="en-US" sz="2400">
                <a:solidFill>
                  <a:schemeClr val="dk1"/>
                </a:solidFill>
                <a:latin typeface="Calibri"/>
                <a:ea typeface="Calibri"/>
                <a:cs typeface="Calibri"/>
                <a:sym typeface="Calibri"/>
              </a:rPr>
              <a:t>βx </a:t>
            </a:r>
            <a:r>
              <a:rPr lang="en-US" sz="2400">
                <a:solidFill>
                  <a:schemeClr val="dk1"/>
                </a:solidFill>
                <a:latin typeface="Calibri"/>
                <a:ea typeface="Calibri"/>
                <a:cs typeface="Calibri"/>
                <a:sym typeface="Calibri"/>
              </a:rPr>
              <a:t>) as we move left to right through the grid, and increasing height (decreasing </a:t>
            </a:r>
            <a:r>
              <a:rPr i="1" lang="en-US" sz="2400">
                <a:solidFill>
                  <a:schemeClr val="dk1"/>
                </a:solidFill>
                <a:latin typeface="Calibri"/>
                <a:ea typeface="Calibri"/>
                <a:cs typeface="Calibri"/>
                <a:sym typeface="Calibri"/>
              </a:rPr>
              <a:t>βy </a:t>
            </a:r>
            <a:r>
              <a:rPr lang="en-US" sz="2400">
                <a:solidFill>
                  <a:schemeClr val="dk1"/>
                </a:solidFill>
                <a:latin typeface="Calibri"/>
                <a:ea typeface="Calibri"/>
                <a:cs typeface="Calibri"/>
                <a:sym typeface="Calibri"/>
              </a:rPr>
              <a:t>) as we move top to bottom.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🡪For the other two plots, the </a:t>
            </a:r>
            <a:r>
              <a:rPr i="1" lang="en-US" sz="2400">
                <a:solidFill>
                  <a:schemeClr val="dk1"/>
                </a:solidFill>
                <a:latin typeface="Calibri"/>
                <a:ea typeface="Calibri"/>
                <a:cs typeface="Calibri"/>
                <a:sym typeface="Calibri"/>
              </a:rPr>
              <a:t>β </a:t>
            </a:r>
            <a:r>
              <a:rPr lang="en-US" sz="2400">
                <a:solidFill>
                  <a:schemeClr val="dk1"/>
                </a:solidFill>
                <a:latin typeface="Calibri"/>
                <a:ea typeface="Calibri"/>
                <a:cs typeface="Calibri"/>
                <a:sym typeface="Calibri"/>
              </a:rPr>
              <a:t>values are fixed to 1.5</a:t>
            </a:r>
            <a:r>
              <a:rPr i="1" lang="en-US" sz="2400">
                <a:solidFill>
                  <a:schemeClr val="dk1"/>
                </a:solidFill>
                <a:latin typeface="Calibri"/>
                <a:ea typeface="Calibri"/>
                <a:cs typeface="Calibri"/>
                <a:sym typeface="Calibri"/>
              </a:rPr>
              <a:t>× </a:t>
            </a:r>
            <a:r>
              <a:rPr lang="en-US" sz="2400">
                <a:solidFill>
                  <a:schemeClr val="dk1"/>
                </a:solidFill>
                <a:latin typeface="Calibri"/>
                <a:ea typeface="Calibri"/>
                <a:cs typeface="Calibri"/>
                <a:sym typeface="Calibri"/>
              </a:rPr>
              <a:t>the image width.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89"/>
          <p:cNvSpPr txBox="1"/>
          <p:nvPr>
            <p:ph type="title"/>
          </p:nvPr>
        </p:nvSpPr>
        <p:spPr>
          <a:xfrm>
            <a:off x="838200" y="365126"/>
            <a:ext cx="10515600" cy="104503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Neuroscientific basis for CNN</a:t>
            </a:r>
            <a:endParaRPr/>
          </a:p>
        </p:txBody>
      </p:sp>
      <p:sp>
        <p:nvSpPr>
          <p:cNvPr id="698" name="Google Shape;698;p89"/>
          <p:cNvSpPr txBox="1"/>
          <p:nvPr>
            <p:ph idx="1" type="body"/>
          </p:nvPr>
        </p:nvSpPr>
        <p:spPr>
          <a:xfrm>
            <a:off x="4715219" y="1825625"/>
            <a:ext cx="7348251"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Gabor functions with different sinusoid parameters </a:t>
            </a:r>
            <a:r>
              <a:rPr i="1" lang="en-US"/>
              <a:t>f </a:t>
            </a:r>
            <a:r>
              <a:rPr lang="en-US"/>
              <a:t>and </a:t>
            </a:r>
            <a:r>
              <a:rPr i="1" lang="en-US"/>
              <a:t>φ</a:t>
            </a:r>
            <a:r>
              <a:rPr lang="en-US"/>
              <a:t>. </a:t>
            </a:r>
            <a:endParaRPr/>
          </a:p>
          <a:p>
            <a:pPr indent="-228600" lvl="0" marL="228600" rtl="0" algn="l">
              <a:lnSpc>
                <a:spcPct val="90000"/>
              </a:lnSpc>
              <a:spcBef>
                <a:spcPts val="1000"/>
              </a:spcBef>
              <a:spcAft>
                <a:spcPts val="0"/>
              </a:spcAft>
              <a:buClr>
                <a:schemeClr val="dk1"/>
              </a:buClr>
              <a:buSzPts val="2800"/>
              <a:buChar char="•"/>
            </a:pPr>
            <a:r>
              <a:rPr lang="en-US"/>
              <a:t>As we move top to bottom, </a:t>
            </a:r>
            <a:r>
              <a:rPr i="1" lang="en-US"/>
              <a:t>f </a:t>
            </a:r>
            <a:r>
              <a:rPr lang="en-US"/>
              <a:t>increases, and as we move left to right, </a:t>
            </a:r>
            <a:r>
              <a:rPr i="1" lang="en-US"/>
              <a:t>φ </a:t>
            </a:r>
            <a:r>
              <a:rPr lang="en-US"/>
              <a:t>increases.</a:t>
            </a:r>
            <a:endParaRPr/>
          </a:p>
          <a:p>
            <a:pPr indent="-228600" lvl="0" marL="228600" rtl="0" algn="l">
              <a:lnSpc>
                <a:spcPct val="90000"/>
              </a:lnSpc>
              <a:spcBef>
                <a:spcPts val="1000"/>
              </a:spcBef>
              <a:spcAft>
                <a:spcPts val="0"/>
              </a:spcAft>
              <a:buClr>
                <a:schemeClr val="dk1"/>
              </a:buClr>
              <a:buSzPts val="2800"/>
              <a:buChar char="•"/>
            </a:pPr>
            <a:r>
              <a:rPr lang="en-US"/>
              <a:t>For the other two plots, </a:t>
            </a:r>
            <a:r>
              <a:rPr i="1" lang="en-US"/>
              <a:t>φ </a:t>
            </a:r>
            <a:r>
              <a:rPr lang="en-US"/>
              <a:t>is fixed to 0 and </a:t>
            </a:r>
            <a:r>
              <a:rPr i="1" lang="en-US"/>
              <a:t>f </a:t>
            </a:r>
            <a:r>
              <a:rPr lang="en-US"/>
              <a:t>is fixed to 5</a:t>
            </a:r>
            <a:r>
              <a:rPr i="1" lang="en-US"/>
              <a:t>× </a:t>
            </a:r>
            <a:r>
              <a:rPr lang="en-US"/>
              <a:t>the image width.</a:t>
            </a:r>
            <a:endParaRPr/>
          </a:p>
        </p:txBody>
      </p:sp>
      <p:pic>
        <p:nvPicPr>
          <p:cNvPr id="699" name="Google Shape;699;p89"/>
          <p:cNvPicPr preferRelativeResize="0"/>
          <p:nvPr/>
        </p:nvPicPr>
        <p:blipFill rotWithShape="1">
          <a:blip r:embed="rId3">
            <a:alphaModFix/>
          </a:blip>
          <a:srcRect b="0" l="0" r="0" t="0"/>
          <a:stretch/>
        </p:blipFill>
        <p:spPr>
          <a:xfrm>
            <a:off x="1178518" y="1968692"/>
            <a:ext cx="2867025" cy="2876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Cross-correlation</a:t>
            </a:r>
            <a:endParaRPr/>
          </a:p>
        </p:txBody>
      </p:sp>
      <p:sp>
        <p:nvSpPr>
          <p:cNvPr id="153" name="Google Shape;153;p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Instead, many neural network libraries implement a related function called the </a:t>
            </a:r>
            <a:r>
              <a:rPr b="1" lang="en-US"/>
              <a:t>cross-correlation</a:t>
            </a:r>
            <a:r>
              <a:rPr lang="en-US"/>
              <a:t>, which is the same as convolution but without flipping the kernel</a:t>
            </a:r>
            <a:endParaRPr/>
          </a:p>
        </p:txBody>
      </p:sp>
      <p:pic>
        <p:nvPicPr>
          <p:cNvPr id="154" name="Google Shape;154;p9"/>
          <p:cNvPicPr preferRelativeResize="0"/>
          <p:nvPr/>
        </p:nvPicPr>
        <p:blipFill rotWithShape="1">
          <a:blip r:embed="rId3">
            <a:alphaModFix/>
          </a:blip>
          <a:srcRect b="0" l="0" r="0" t="0"/>
          <a:stretch/>
        </p:blipFill>
        <p:spPr>
          <a:xfrm>
            <a:off x="1124118" y="3513461"/>
            <a:ext cx="9296400" cy="10287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90"/>
          <p:cNvSpPr txBox="1"/>
          <p:nvPr>
            <p:ph type="title"/>
          </p:nvPr>
        </p:nvSpPr>
        <p:spPr>
          <a:xfrm>
            <a:off x="1289892" y="171239"/>
            <a:ext cx="10515600" cy="104503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Neuroscientific basis for CNN</a:t>
            </a:r>
            <a:endParaRPr/>
          </a:p>
        </p:txBody>
      </p:sp>
      <p:sp>
        <p:nvSpPr>
          <p:cNvPr id="705" name="Google Shape;705;p90"/>
          <p:cNvSpPr/>
          <p:nvPr/>
        </p:nvSpPr>
        <p:spPr>
          <a:xfrm>
            <a:off x="4733579" y="1216273"/>
            <a:ext cx="7197687"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🡪Many machine learning algorithms learn features that detect edges or specific colors of edges when applied to natural images.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🡪These feature dependent on the Gabor functions used </a:t>
            </a:r>
            <a:endParaRPr/>
          </a:p>
          <a:p>
            <a:pPr indent="0" lvl="0" marL="0" marR="0" rtl="0" algn="l">
              <a:spcBef>
                <a:spcPts val="0"/>
              </a:spcBef>
              <a:spcAft>
                <a:spcPts val="0"/>
              </a:spcAft>
              <a:buNone/>
            </a:pPr>
            <a:r>
              <a:rPr i="1" lang="en-US" sz="1800">
                <a:solidFill>
                  <a:schemeClr val="dk1"/>
                </a:solidFill>
                <a:latin typeface="Calibri"/>
                <a:ea typeface="Calibri"/>
                <a:cs typeface="Calibri"/>
                <a:sym typeface="Calibri"/>
              </a:rPr>
              <a:t>🡪(Left)</a:t>
            </a:r>
            <a:r>
              <a:rPr lang="en-US" sz="1800">
                <a:solidFill>
                  <a:schemeClr val="dk1"/>
                </a:solidFill>
                <a:latin typeface="Calibri"/>
                <a:ea typeface="Calibri"/>
                <a:cs typeface="Calibri"/>
                <a:sym typeface="Calibri"/>
              </a:rPr>
              <a:t>Weights learned by an unsupervised learning algorithm applied to small image patches. </a:t>
            </a:r>
            <a:endParaRPr/>
          </a:p>
        </p:txBody>
      </p:sp>
      <p:pic>
        <p:nvPicPr>
          <p:cNvPr id="706" name="Google Shape;706;p90"/>
          <p:cNvPicPr preferRelativeResize="0"/>
          <p:nvPr/>
        </p:nvPicPr>
        <p:blipFill rotWithShape="1">
          <a:blip r:embed="rId3">
            <a:alphaModFix/>
          </a:blip>
          <a:srcRect b="0" l="0" r="0" t="0"/>
          <a:stretch/>
        </p:blipFill>
        <p:spPr>
          <a:xfrm>
            <a:off x="667497" y="1097729"/>
            <a:ext cx="3717216" cy="3066648"/>
          </a:xfrm>
          <a:prstGeom prst="rect">
            <a:avLst/>
          </a:prstGeom>
          <a:noFill/>
          <a:ln>
            <a:noFill/>
          </a:ln>
        </p:spPr>
      </p:pic>
      <p:pic>
        <p:nvPicPr>
          <p:cNvPr id="707" name="Google Shape;707;p90"/>
          <p:cNvPicPr preferRelativeResize="0"/>
          <p:nvPr>
            <p:ph idx="1" type="body"/>
          </p:nvPr>
        </p:nvPicPr>
        <p:blipFill rotWithShape="1">
          <a:blip r:embed="rId4">
            <a:alphaModFix/>
          </a:blip>
          <a:srcRect b="0" l="0" r="0" t="0"/>
          <a:stretch/>
        </p:blipFill>
        <p:spPr>
          <a:xfrm>
            <a:off x="6763497" y="3596462"/>
            <a:ext cx="4385733" cy="3026139"/>
          </a:xfrm>
          <a:prstGeom prst="rect">
            <a:avLst/>
          </a:prstGeom>
          <a:noFill/>
          <a:ln>
            <a:noFill/>
          </a:ln>
        </p:spPr>
      </p:pic>
      <p:sp>
        <p:nvSpPr>
          <p:cNvPr id="708" name="Google Shape;708;p90"/>
          <p:cNvSpPr/>
          <p:nvPr/>
        </p:nvSpPr>
        <p:spPr>
          <a:xfrm>
            <a:off x="297455" y="4866957"/>
            <a:ext cx="646604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Calibri"/>
                <a:ea typeface="Calibri"/>
                <a:cs typeface="Calibri"/>
                <a:sym typeface="Calibri"/>
              </a:rPr>
              <a:t>🡪(Right)</a:t>
            </a:r>
            <a:r>
              <a:rPr lang="en-US" sz="1800">
                <a:solidFill>
                  <a:schemeClr val="dk1"/>
                </a:solidFill>
                <a:latin typeface="Calibri"/>
                <a:ea typeface="Calibri"/>
                <a:cs typeface="Calibri"/>
                <a:sym typeface="Calibri"/>
              </a:rPr>
              <a:t>Convolution kernels learned by the first layer of a fully supervised convolutional maxout network.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91"/>
          <p:cNvSpPr/>
          <p:nvPr/>
        </p:nvSpPr>
        <p:spPr>
          <a:xfrm>
            <a:off x="508294" y="1219200"/>
            <a:ext cx="11378601" cy="1938553"/>
          </a:xfrm>
          <a:prstGeom prst="rect">
            <a:avLst/>
          </a:prstGeom>
          <a:noFill/>
          <a:ln>
            <a:noFill/>
          </a:ln>
        </p:spPr>
        <p:txBody>
          <a:bodyPr anchorCtr="0" anchor="t" bIns="54400" lIns="108825" spcFirstLastPara="1" rIns="108825" wrap="square" tIns="54400">
            <a:spAutoFit/>
          </a:bodyPr>
          <a:lstStyle/>
          <a:p>
            <a:pPr indent="0" lvl="0" marL="0" marR="0" rtl="0" algn="ctr">
              <a:spcBef>
                <a:spcPts val="0"/>
              </a:spcBef>
              <a:spcAft>
                <a:spcPts val="0"/>
              </a:spcAft>
              <a:buNone/>
            </a:pPr>
            <a:r>
              <a:rPr b="1" lang="en-US" sz="11883">
                <a:solidFill>
                  <a:srgbClr val="C00000"/>
                </a:solidFill>
                <a:latin typeface="Arial Black"/>
                <a:ea typeface="Arial Black"/>
                <a:cs typeface="Arial Black"/>
                <a:sym typeface="Arial Black"/>
              </a:rPr>
              <a:t>Thank You</a:t>
            </a:r>
            <a:endParaRPr/>
          </a:p>
        </p:txBody>
      </p:sp>
      <p:pic>
        <p:nvPicPr>
          <p:cNvPr descr="Related image" id="714" name="Google Shape;714;p91"/>
          <p:cNvPicPr preferRelativeResize="0"/>
          <p:nvPr/>
        </p:nvPicPr>
        <p:blipFill rotWithShape="1">
          <a:blip r:embed="rId3">
            <a:alphaModFix/>
          </a:blip>
          <a:srcRect b="0" l="0" r="0" t="0"/>
          <a:stretch/>
        </p:blipFill>
        <p:spPr>
          <a:xfrm>
            <a:off x="3759324" y="2667000"/>
            <a:ext cx="4186546" cy="3886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2020-06-16T07:29:36Z</dcterms:created>
  <dc:creator>svm</dc:creator>
</cp:coreProperties>
</file>